
<file path=[Content_Types].xml><?xml version="1.0" encoding="utf-8"?>
<Types xmlns="http://schemas.openxmlformats.org/package/2006/content-types">
  <Default Extension="jpeg" ContentType="image/jpeg"/>
  <Default Extension="m4a" ContentType="audio/mp4"/>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omments/modernComment_10A_DD6514A5.xml" ContentType="application/vnd.ms-powerpoint.comments+xml"/>
  <Override PartName="/ppt/tags/tag1.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0"/>
  </p:notesMasterIdLst>
  <p:sldIdLst>
    <p:sldId id="256" r:id="rId2"/>
    <p:sldId id="262" r:id="rId3"/>
    <p:sldId id="263" r:id="rId4"/>
    <p:sldId id="257" r:id="rId5"/>
    <p:sldId id="266" r:id="rId6"/>
    <p:sldId id="269" r:id="rId7"/>
    <p:sldId id="267" r:id="rId8"/>
    <p:sldId id="270" r:id="rId9"/>
    <p:sldId id="271" r:id="rId10"/>
    <p:sldId id="258" r:id="rId11"/>
    <p:sldId id="259" r:id="rId12"/>
    <p:sldId id="268" r:id="rId13"/>
    <p:sldId id="272" r:id="rId14"/>
    <p:sldId id="273" r:id="rId15"/>
    <p:sldId id="274" r:id="rId16"/>
    <p:sldId id="275" r:id="rId17"/>
    <p:sldId id="260" r:id="rId18"/>
    <p:sldId id="264"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CF16F66-77A8-550D-8B0F-DD3AA3187548}" name="Gilberto Zamarron" initials="GZ" userId="S::giza1208@colorado.edu::820518b8-e445-4ad5-859d-ae14290d7304"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8" d="100"/>
          <a:sy n="108" d="100"/>
        </p:scale>
        <p:origin x="678" y="7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8/10/relationships/authors" Targe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comments/modernComment_10A_DD6514A5.xml><?xml version="1.0" encoding="utf-8"?>
<p188:cmLst xmlns:a="http://schemas.openxmlformats.org/drawingml/2006/main" xmlns:r="http://schemas.openxmlformats.org/officeDocument/2006/relationships" xmlns:p188="http://schemas.microsoft.com/office/powerpoint/2018/8/main">
  <p188:cm id="{E720AE68-8143-402E-BFBD-CDCF1CE81877}" authorId="{0CF16F66-77A8-550D-8B0F-DD3AA3187548}" created="2024-05-01T00:57:58.386">
    <pc:sldMkLst xmlns:pc="http://schemas.microsoft.com/office/powerpoint/2013/main/command">
      <pc:docMk/>
      <pc:sldMk cId="3714389157" sldId="266"/>
    </pc:sldMkLst>
    <p188:txBody>
      <a:bodyPr/>
      <a:lstStyle/>
      <a:p>
        <a:r>
          <a:rPr lang="en-US"/>
          <a:t>To gain a better understanding of our data, we analyzed temporal charts to identify interesting patterns and potential trends. We used bar charts specifically to identify outliers within the data. As shown, Harris County was a significant outlier. It's also important to note that the chart accounts for population size by standardizing the data per 100,000 people.
</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E8CF889-BF67-40C1-918E-E19A4CE26212}" type="datetimeFigureOut">
              <a:rPr lang="en-US" smtClean="0"/>
              <a:t>5/2/2024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C8F252F-99BB-4920-B247-D1065809D532}" type="slidenum">
              <a:rPr lang="en-US" smtClean="0"/>
              <a:t>‹#›</a:t>
            </a:fld>
            <a:endParaRPr lang="en-US"/>
          </a:p>
        </p:txBody>
      </p:sp>
    </p:spTree>
    <p:extLst>
      <p:ext uri="{BB962C8B-B14F-4D97-AF65-F5344CB8AC3E}">
        <p14:creationId xmlns:p14="http://schemas.microsoft.com/office/powerpoint/2010/main" val="23599522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C8F252F-99BB-4920-B247-D1065809D532}" type="slidenum">
              <a:rPr lang="en-US" smtClean="0"/>
              <a:t>2</a:t>
            </a:fld>
            <a:endParaRPr lang="en-US"/>
          </a:p>
        </p:txBody>
      </p:sp>
    </p:spTree>
    <p:extLst>
      <p:ext uri="{BB962C8B-B14F-4D97-AF65-F5344CB8AC3E}">
        <p14:creationId xmlns:p14="http://schemas.microsoft.com/office/powerpoint/2010/main" val="9469633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effectLst/>
                <a:latin typeface="Segoe UI" panose="020B0502040204020203" pitchFamily="34" charset="0"/>
              </a:rPr>
              <a:t>Since data was entered from different counties had to do some data preprocessing</a:t>
            </a:r>
            <a:br>
              <a:rPr lang="en-US" sz="1200">
                <a:effectLst/>
                <a:latin typeface="Segoe UI" panose="020B0502040204020203" pitchFamily="34" charset="0"/>
              </a:rPr>
            </a:br>
            <a:r>
              <a:rPr lang="en-US" sz="1200">
                <a:effectLst/>
                <a:latin typeface="Segoe UI" panose="020B0502040204020203" pitchFamily="34" charset="0"/>
              </a:rPr>
              <a:t>Data Transformation:</a:t>
            </a:r>
            <a:br>
              <a:rPr lang="en-US" sz="1200">
                <a:effectLst/>
                <a:latin typeface="Segoe UI" panose="020B0502040204020203" pitchFamily="34" charset="0"/>
              </a:rPr>
            </a:br>
            <a:r>
              <a:rPr lang="en-US" sz="1200">
                <a:effectLst/>
                <a:latin typeface="Segoe UI" panose="020B0502040204020203" pitchFamily="34" charset="0"/>
              </a:rPr>
              <a:t>Standardized incidence rate per 100,000 people to ensure fair comparison across regions.</a:t>
            </a:r>
            <a:br>
              <a:rPr lang="en-US" sz="1200">
                <a:effectLst/>
                <a:latin typeface="Segoe UI" panose="020B0502040204020203" pitchFamily="34" charset="0"/>
              </a:rPr>
            </a:br>
            <a:r>
              <a:rPr lang="en-US" sz="1200">
                <a:effectLst/>
                <a:latin typeface="Segoe UI" panose="020B0502040204020203" pitchFamily="34" charset="0"/>
              </a:rPr>
              <a:t>Min-Max Scaling implemented for values between 0 and 1, facilitating visualization with color schemes.</a:t>
            </a:r>
            <a:br>
              <a:rPr lang="en-US" sz="1200">
                <a:effectLst/>
                <a:latin typeface="Segoe UI" panose="020B0502040204020203" pitchFamily="34" charset="0"/>
              </a:rPr>
            </a:br>
            <a:br>
              <a:rPr lang="en-US" sz="1200">
                <a:effectLst/>
                <a:latin typeface="Segoe UI" panose="020B0502040204020203" pitchFamily="34" charset="0"/>
              </a:rPr>
            </a:br>
            <a:r>
              <a:rPr lang="en-US" sz="1200">
                <a:effectLst/>
                <a:latin typeface="Segoe UI" panose="020B0502040204020203" pitchFamily="34" charset="0"/>
              </a:rPr>
              <a:t>Data Repositories:</a:t>
            </a:r>
            <a:br>
              <a:rPr lang="en-US" sz="1200">
                <a:effectLst/>
                <a:latin typeface="Segoe UI" panose="020B0502040204020203" pitchFamily="34" charset="0"/>
              </a:rPr>
            </a:br>
            <a:r>
              <a:rPr lang="en-US" sz="1200">
                <a:effectLst/>
                <a:latin typeface="Segoe UI" panose="020B0502040204020203" pitchFamily="34" charset="0"/>
              </a:rPr>
              <a:t>Primary GitHub repository: DataMiningProjectSpring2024</a:t>
            </a:r>
            <a:br>
              <a:rPr lang="en-US" sz="1200">
                <a:effectLst/>
                <a:latin typeface="Segoe UI" panose="020B0502040204020203" pitchFamily="34" charset="0"/>
              </a:rPr>
            </a:br>
            <a:r>
              <a:rPr lang="en-US" sz="1200">
                <a:effectLst/>
                <a:latin typeface="Segoe UI" panose="020B0502040204020203" pitchFamily="34" charset="0"/>
              </a:rPr>
              <a:t>Storage of all county CSVs for analysis and a subset for testing data mining strategies.</a:t>
            </a:r>
            <a:br>
              <a:rPr lang="en-US" sz="1200">
                <a:effectLst/>
                <a:latin typeface="Segoe UI" panose="020B0502040204020203" pitchFamily="34" charset="0"/>
              </a:rPr>
            </a:br>
            <a:br>
              <a:rPr lang="en-US" sz="1200">
                <a:effectLst/>
                <a:latin typeface="Segoe UI" panose="020B0502040204020203" pitchFamily="34" charset="0"/>
              </a:rPr>
            </a:br>
            <a:r>
              <a:rPr lang="en-US" sz="1200">
                <a:effectLst/>
                <a:latin typeface="Segoe UI" panose="020B0502040204020203" pitchFamily="34" charset="0"/>
              </a:rPr>
              <a:t>Data Reduction:</a:t>
            </a:r>
            <a:br>
              <a:rPr lang="en-US" sz="1200">
                <a:effectLst/>
                <a:latin typeface="Segoe UI" panose="020B0502040204020203" pitchFamily="34" charset="0"/>
              </a:rPr>
            </a:br>
            <a:r>
              <a:rPr lang="en-US" sz="1200">
                <a:effectLst/>
                <a:latin typeface="Segoe UI" panose="020B0502040204020203" pitchFamily="34" charset="0"/>
              </a:rPr>
              <a:t>Focus on the U.S. due to available data richness.</a:t>
            </a:r>
            <a:br>
              <a:rPr lang="en-US" sz="1200">
                <a:effectLst/>
                <a:latin typeface="Segoe UI" panose="020B0502040204020203" pitchFamily="34" charset="0"/>
              </a:rPr>
            </a:br>
            <a:r>
              <a:rPr lang="en-US" sz="1200">
                <a:effectLst/>
                <a:latin typeface="Segoe UI" panose="020B0502040204020203" pitchFamily="34" charset="0"/>
              </a:rPr>
              <a:t>Dimension reduction employed to handle high dimensionality and improve data relevance by removing redundant data.</a:t>
            </a:r>
            <a:endParaRPr lang="en-US" sz="1200">
              <a:effectLst/>
              <a:latin typeface="Arial" panose="020B0604020202020204" pitchFamily="34" charset="0"/>
            </a:endParaRPr>
          </a:p>
          <a:p>
            <a:endParaRPr lang="en-US"/>
          </a:p>
          <a:p>
            <a:endParaRPr lang="en-US"/>
          </a:p>
        </p:txBody>
      </p:sp>
      <p:sp>
        <p:nvSpPr>
          <p:cNvPr id="4" name="Slide Number Placeholder 3"/>
          <p:cNvSpPr>
            <a:spLocks noGrp="1"/>
          </p:cNvSpPr>
          <p:nvPr>
            <p:ph type="sldNum" sz="quarter" idx="5"/>
          </p:nvPr>
        </p:nvSpPr>
        <p:spPr/>
        <p:txBody>
          <a:bodyPr/>
          <a:lstStyle/>
          <a:p>
            <a:fld id="{8C8F252F-99BB-4920-B247-D1065809D532}" type="slidenum">
              <a:rPr lang="en-US" smtClean="0"/>
              <a:t>4</a:t>
            </a:fld>
            <a:endParaRPr lang="en-US"/>
          </a:p>
        </p:txBody>
      </p:sp>
    </p:spTree>
    <p:extLst>
      <p:ext uri="{BB962C8B-B14F-4D97-AF65-F5344CB8AC3E}">
        <p14:creationId xmlns:p14="http://schemas.microsoft.com/office/powerpoint/2010/main" val="1150738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a:effectLst/>
                <a:latin typeface="Segoe UI" panose="020B0502040204020203" pitchFamily="34" charset="0"/>
              </a:rPr>
              <a:t>To gain a better understanding of our data, we analyzed temporal charts to identify interesting patterns and potential trends. We used bar charts specifically to identify outliers within the data. As shown, Harris County was a significant outlier. It's also important to note that the chart accounts for population size by standardizing the data per 100,000 people</a:t>
            </a:r>
            <a:endParaRPr lang="en-US"/>
          </a:p>
        </p:txBody>
      </p:sp>
      <p:sp>
        <p:nvSpPr>
          <p:cNvPr id="4" name="Slide Number Placeholder 3"/>
          <p:cNvSpPr>
            <a:spLocks noGrp="1"/>
          </p:cNvSpPr>
          <p:nvPr>
            <p:ph type="sldNum" sz="quarter" idx="5"/>
          </p:nvPr>
        </p:nvSpPr>
        <p:spPr/>
        <p:txBody>
          <a:bodyPr/>
          <a:lstStyle/>
          <a:p>
            <a:fld id="{8C8F252F-99BB-4920-B247-D1065809D532}" type="slidenum">
              <a:rPr lang="en-US" smtClean="0"/>
              <a:t>5</a:t>
            </a:fld>
            <a:endParaRPr lang="en-US"/>
          </a:p>
        </p:txBody>
      </p:sp>
    </p:spTree>
    <p:extLst>
      <p:ext uri="{BB962C8B-B14F-4D97-AF65-F5344CB8AC3E}">
        <p14:creationId xmlns:p14="http://schemas.microsoft.com/office/powerpoint/2010/main" val="19780882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a:solidFill>
                  <a:srgbClr val="0D0D0D"/>
                </a:solidFill>
                <a:effectLst/>
                <a:latin typeface="Söhne"/>
              </a:rPr>
              <a:t>This video illustrates the progression of COVID-19, highlighting two significant waves of infection. It demonstrates how initial outbreaks in specific regions likely led to subsequent outbreaks in neighboring areas, showcasing the dynamic spread of the virus over time."</a:t>
            </a:r>
          </a:p>
          <a:p>
            <a:pPr algn="l"/>
            <a:r>
              <a:rPr lang="en-US" b="0" i="0">
                <a:solidFill>
                  <a:srgbClr val="0D0D0D"/>
                </a:solidFill>
                <a:effectLst/>
                <a:latin typeface="Söhne"/>
              </a:rPr>
              <a:t>This phrasing better captures the dynamic and visual aspects of the video presentation.</a:t>
            </a:r>
          </a:p>
          <a:p>
            <a:endParaRPr lang="en-US"/>
          </a:p>
        </p:txBody>
      </p:sp>
      <p:sp>
        <p:nvSpPr>
          <p:cNvPr id="4" name="Slide Number Placeholder 3"/>
          <p:cNvSpPr>
            <a:spLocks noGrp="1"/>
          </p:cNvSpPr>
          <p:nvPr>
            <p:ph type="sldNum" sz="quarter" idx="5"/>
          </p:nvPr>
        </p:nvSpPr>
        <p:spPr/>
        <p:txBody>
          <a:bodyPr/>
          <a:lstStyle/>
          <a:p>
            <a:fld id="{8C8F252F-99BB-4920-B247-D1065809D532}" type="slidenum">
              <a:rPr lang="en-US" smtClean="0"/>
              <a:t>7</a:t>
            </a:fld>
            <a:endParaRPr lang="en-US"/>
          </a:p>
        </p:txBody>
      </p:sp>
    </p:spTree>
    <p:extLst>
      <p:ext uri="{BB962C8B-B14F-4D97-AF65-F5344CB8AC3E}">
        <p14:creationId xmlns:p14="http://schemas.microsoft.com/office/powerpoint/2010/main" val="18805867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Here I present for you the correlation Analysis results</a:t>
            </a:r>
          </a:p>
          <a:p>
            <a:r>
              <a:rPr lang="en-US"/>
              <a:t>We did calculate the Pearson Correlation Coefficients for the environmental and </a:t>
            </a:r>
            <a:r>
              <a:rPr lang="en-US" err="1"/>
              <a:t>mobikity</a:t>
            </a:r>
            <a:r>
              <a:rPr lang="en-US"/>
              <a:t> variables metrics shown in right table…</a:t>
            </a:r>
          </a:p>
          <a:p>
            <a:r>
              <a:rPr lang="en-US"/>
              <a:t>The coefficient quantifies the strength and direction of the linear relation between two variables.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Consistent with expected trends in infectious diseases</a:t>
            </a:r>
          </a:p>
          <a:p>
            <a:endParaRPr lang="en-US"/>
          </a:p>
        </p:txBody>
      </p:sp>
      <p:sp>
        <p:nvSpPr>
          <p:cNvPr id="4" name="Slide Number Placeholder 3"/>
          <p:cNvSpPr>
            <a:spLocks noGrp="1"/>
          </p:cNvSpPr>
          <p:nvPr>
            <p:ph type="sldNum" sz="quarter" idx="5"/>
          </p:nvPr>
        </p:nvSpPr>
        <p:spPr/>
        <p:txBody>
          <a:bodyPr/>
          <a:lstStyle/>
          <a:p>
            <a:fld id="{8C8F252F-99BB-4920-B247-D1065809D532}" type="slidenum">
              <a:rPr lang="en-US" smtClean="0"/>
              <a:t>10</a:t>
            </a:fld>
            <a:endParaRPr lang="en-US"/>
          </a:p>
        </p:txBody>
      </p:sp>
    </p:spTree>
    <p:extLst>
      <p:ext uri="{BB962C8B-B14F-4D97-AF65-F5344CB8AC3E}">
        <p14:creationId xmlns:p14="http://schemas.microsoft.com/office/powerpoint/2010/main" val="4265511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First, we observe the root node splits the dataset based on the vaccination rate. This suggests an initial significant relationship between the vaccination rate and death rates. </a:t>
            </a:r>
          </a:p>
          <a:p>
            <a:r>
              <a:rPr lang="en-US"/>
              <a:t>Other splits are using older population rate thresholds which show that higher vaccination rates generally correspond to lower death rates in regions with higher older population rate. In addition, in branches where the old population is high and vaccination rate is low, the classification shows a higher death rate.</a:t>
            </a:r>
          </a:p>
        </p:txBody>
      </p:sp>
      <p:sp>
        <p:nvSpPr>
          <p:cNvPr id="4" name="Slide Number Placeholder 3"/>
          <p:cNvSpPr>
            <a:spLocks noGrp="1"/>
          </p:cNvSpPr>
          <p:nvPr>
            <p:ph type="sldNum" sz="quarter" idx="5"/>
          </p:nvPr>
        </p:nvSpPr>
        <p:spPr/>
        <p:txBody>
          <a:bodyPr/>
          <a:lstStyle/>
          <a:p>
            <a:fld id="{8C8F252F-99BB-4920-B247-D1065809D532}" type="slidenum">
              <a:rPr lang="en-US" smtClean="0"/>
              <a:t>11</a:t>
            </a:fld>
            <a:endParaRPr lang="en-US"/>
          </a:p>
        </p:txBody>
      </p:sp>
    </p:spTree>
    <p:extLst>
      <p:ext uri="{BB962C8B-B14F-4D97-AF65-F5344CB8AC3E}">
        <p14:creationId xmlns:p14="http://schemas.microsoft.com/office/powerpoint/2010/main" val="1676664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C8F252F-99BB-4920-B247-D1065809D532}" type="slidenum">
              <a:rPr lang="en-US" smtClean="0"/>
              <a:t>12</a:t>
            </a:fld>
            <a:endParaRPr lang="en-US"/>
          </a:p>
        </p:txBody>
      </p:sp>
    </p:spTree>
    <p:extLst>
      <p:ext uri="{BB962C8B-B14F-4D97-AF65-F5344CB8AC3E}">
        <p14:creationId xmlns:p14="http://schemas.microsoft.com/office/powerpoint/2010/main" val="31744715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resulting three-dimensional cluster visualization is displayed in Figure \ref{fig:3D-Cluster}. It is observable that cluster 3 is superimposed above clusters 0, 1 and 2, which indicates a higher incidence of confirmed cases within cluster 3. As shown in Figure \ref{</a:t>
            </a:r>
            <a:r>
              <a:rPr lang="en-US" err="1"/>
              <a:t>fig:confirmedPerCluster</a:t>
            </a:r>
            <a:r>
              <a:rPr lang="en-US"/>
              <a:t>}, cluster 3 confirmed cases rates are much higher than other clusters. </a:t>
            </a:r>
          </a:p>
          <a:p>
            <a:endParaRPr lang="en-US"/>
          </a:p>
          <a:p>
            <a:endParaRPr lang="en-US"/>
          </a:p>
          <a:p>
            <a:r>
              <a:rPr lang="en-US"/>
              <a:t>This analysis shows a decrease in the transmissibility of COVID-19 at temperatures exceeding 30\</a:t>
            </a:r>
            <a:r>
              <a:rPr lang="en-US" err="1"/>
              <a:t>textdegree</a:t>
            </a:r>
            <a:r>
              <a:rPr lang="en-US"/>
              <a:t>{}C, under 30\</a:t>
            </a:r>
            <a:r>
              <a:rPr lang="en-US" err="1"/>
              <a:t>textdegree</a:t>
            </a:r>
            <a:r>
              <a:rPr lang="en-US"/>
              <a:t>{}C, or under a 20\% relative humidity.</a:t>
            </a:r>
          </a:p>
          <a:p>
            <a:endParaRPr lang="en-US"/>
          </a:p>
          <a:p>
            <a:r>
              <a:rPr lang="en-US"/>
              <a:t>The reason for this decrease is not identified within the scope of this study. It could be due to reduced virus transmissibility in extreme weather conditions or decreased mobility in such conditions. </a:t>
            </a:r>
          </a:p>
        </p:txBody>
      </p:sp>
      <p:sp>
        <p:nvSpPr>
          <p:cNvPr id="4" name="Slide Number Placeholder 3"/>
          <p:cNvSpPr>
            <a:spLocks noGrp="1"/>
          </p:cNvSpPr>
          <p:nvPr>
            <p:ph type="sldNum" sz="quarter" idx="5"/>
          </p:nvPr>
        </p:nvSpPr>
        <p:spPr/>
        <p:txBody>
          <a:bodyPr/>
          <a:lstStyle/>
          <a:p>
            <a:fld id="{8C8F252F-99BB-4920-B247-D1065809D532}" type="slidenum">
              <a:rPr lang="en-US" smtClean="0"/>
              <a:t>17</a:t>
            </a:fld>
            <a:endParaRPr lang="en-US"/>
          </a:p>
        </p:txBody>
      </p:sp>
    </p:spTree>
    <p:extLst>
      <p:ext uri="{BB962C8B-B14F-4D97-AF65-F5344CB8AC3E}">
        <p14:creationId xmlns:p14="http://schemas.microsoft.com/office/powerpoint/2010/main" val="20912153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C8F252F-99BB-4920-B247-D1065809D532}" type="slidenum">
              <a:rPr lang="en-US" smtClean="0"/>
              <a:t>18</a:t>
            </a:fld>
            <a:endParaRPr lang="en-US"/>
          </a:p>
        </p:txBody>
      </p:sp>
    </p:spTree>
    <p:extLst>
      <p:ext uri="{BB962C8B-B14F-4D97-AF65-F5344CB8AC3E}">
        <p14:creationId xmlns:p14="http://schemas.microsoft.com/office/powerpoint/2010/main" val="19720678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5/2/2024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5/2/2024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5/2/2024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5/2/2024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5/2/2024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5/2/2024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5/2/2024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5/2/2024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5/2/2024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5/2/2024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5/2/2024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46CE7D5-CF57-46EF-B807-FDD0502418D4}" type="datetimeFigureOut">
              <a:rPr lang="en-US" smtClean="0"/>
              <a:t>5/2/2024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notesSlide" Target="../notesSlides/notesSlide5.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9.png"/><Relationship Id="rId5" Type="http://schemas.openxmlformats.org/officeDocument/2006/relationships/image" Target="../media/image10.png"/><Relationship Id="rId4" Type="http://schemas.openxmlformats.org/officeDocument/2006/relationships/notesSlide" Target="../notesSlides/notesSlide6.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2.png"/><Relationship Id="rId4" Type="http://schemas.openxmlformats.org/officeDocument/2006/relationships/notesSlide" Target="../notesSlides/notesSlide7.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5" Type="http://schemas.openxmlformats.org/officeDocument/2006/relationships/image" Target="../media/image2.png"/><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5" Type="http://schemas.openxmlformats.org/officeDocument/2006/relationships/image" Target="../media/image2.png"/><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m4a"/><Relationship Id="rId1" Type="http://schemas.microsoft.com/office/2007/relationships/media" Target="../media/media15.m4a"/><Relationship Id="rId5" Type="http://schemas.openxmlformats.org/officeDocument/2006/relationships/image" Target="../media/image2.png"/><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image" Target="../media/image9.png"/><Relationship Id="rId5" Type="http://schemas.openxmlformats.org/officeDocument/2006/relationships/image" Target="../media/image14.png"/><Relationship Id="rId4" Type="http://schemas.openxmlformats.org/officeDocument/2006/relationships/notesSlide" Target="../notesSlides/notesSlide8.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7.m4a"/><Relationship Id="rId1" Type="http://schemas.microsoft.com/office/2007/relationships/media" Target="../media/media17.m4a"/><Relationship Id="rId5" Type="http://schemas.openxmlformats.org/officeDocument/2006/relationships/image" Target="../media/image2.png"/><Relationship Id="rId4" Type="http://schemas.openxmlformats.org/officeDocument/2006/relationships/notesSlide" Target="../notesSlides/notesSlide9.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2.png"/><Relationship Id="rId4" Type="http://schemas.openxmlformats.org/officeDocument/2006/relationships/notesSlide" Target="../notesSlides/notesSlide1.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2.png"/><Relationship Id="rId4" Type="http://schemas.openxmlformats.org/officeDocument/2006/relationships/notesSlide" Target="../notesSlides/notesSlide2.xml"/></Relationships>
</file>

<file path=ppt/slides/_rels/slide5.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2.xml"/><Relationship Id="rId7" Type="http://schemas.openxmlformats.org/officeDocument/2006/relationships/image" Target="../media/image4.pn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3.png"/><Relationship Id="rId5" Type="http://schemas.microsoft.com/office/2018/10/relationships/comments" Target="../comments/modernComment_10A_DD6514A5.xml"/><Relationship Id="rId4" Type="http://schemas.openxmlformats.org/officeDocument/2006/relationships/notesSlide" Target="../notesSlides/notesSlide3.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video" Target="../media/media6.mp4"/><Relationship Id="rId2" Type="http://schemas.microsoft.com/office/2007/relationships/media" Target="../media/media6.mp4"/><Relationship Id="rId1" Type="http://schemas.openxmlformats.org/officeDocument/2006/relationships/tags" Target="../tags/tag1.xml"/><Relationship Id="rId6" Type="http://schemas.openxmlformats.org/officeDocument/2006/relationships/image" Target="../media/image5.png"/><Relationship Id="rId5" Type="http://schemas.openxmlformats.org/officeDocument/2006/relationships/notesSlide" Target="../notesSlides/notesSlide4.xml"/><Relationship Id="rId4"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2.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2.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4800">
                <a:ea typeface="+mj-lt"/>
                <a:cs typeface="+mj-lt"/>
              </a:rPr>
              <a:t>COVID-19 Comprehensive Study</a:t>
            </a:r>
            <a:br>
              <a:rPr lang="en-US" sz="4800">
                <a:ea typeface="+mj-lt"/>
                <a:cs typeface="+mj-lt"/>
              </a:rPr>
            </a:br>
            <a:r>
              <a:rPr lang="en-US" sz="4000">
                <a:ea typeface="+mj-lt"/>
                <a:cs typeface="+mj-lt"/>
              </a:rPr>
              <a:t>CSPB-4502 Data Mining Project</a:t>
            </a:r>
            <a:endParaRPr lang="en-US" sz="4800"/>
          </a:p>
        </p:txBody>
      </p:sp>
      <p:sp>
        <p:nvSpPr>
          <p:cNvPr id="3" name="Subtitle 2"/>
          <p:cNvSpPr>
            <a:spLocks noGrp="1"/>
          </p:cNvSpPr>
          <p:nvPr>
            <p:ph type="subTitle" idx="1"/>
          </p:nvPr>
        </p:nvSpPr>
        <p:spPr/>
        <p:txBody>
          <a:bodyPr>
            <a:normAutofit fontScale="55000" lnSpcReduction="20000"/>
          </a:bodyPr>
          <a:lstStyle/>
          <a:p>
            <a:pPr algn="l"/>
            <a:r>
              <a:rPr lang="en-US" b="0" i="0">
                <a:solidFill>
                  <a:srgbClr val="1F2328"/>
                </a:solidFill>
                <a:effectLst/>
                <a:highlight>
                  <a:srgbClr val="FFFFFF"/>
                </a:highlight>
                <a:latin typeface="-apple-system"/>
              </a:rPr>
              <a:t>Mohammed </a:t>
            </a:r>
            <a:r>
              <a:rPr lang="en-US" b="0" i="0" err="1">
                <a:solidFill>
                  <a:srgbClr val="1F2328"/>
                </a:solidFill>
                <a:effectLst/>
                <a:highlight>
                  <a:srgbClr val="FFFFFF"/>
                </a:highlight>
                <a:latin typeface="-apple-system"/>
              </a:rPr>
              <a:t>Alsailani</a:t>
            </a:r>
            <a:endParaRPr lang="en-US" b="0" i="0">
              <a:solidFill>
                <a:srgbClr val="1F2328"/>
              </a:solidFill>
              <a:effectLst/>
              <a:highlight>
                <a:srgbClr val="FFFFFF"/>
              </a:highlight>
              <a:latin typeface="-apple-system"/>
            </a:endParaRPr>
          </a:p>
          <a:p>
            <a:pPr algn="l"/>
            <a:r>
              <a:rPr lang="en-US" b="0" i="0">
                <a:solidFill>
                  <a:srgbClr val="1F2328"/>
                </a:solidFill>
                <a:effectLst/>
                <a:highlight>
                  <a:srgbClr val="FFFFFF"/>
                </a:highlight>
                <a:latin typeface="-apple-system"/>
              </a:rPr>
              <a:t>Andrew Byrnes</a:t>
            </a:r>
          </a:p>
          <a:p>
            <a:pPr algn="l"/>
            <a:r>
              <a:rPr lang="en-US" b="0" i="0">
                <a:solidFill>
                  <a:srgbClr val="1F2328"/>
                </a:solidFill>
                <a:effectLst/>
                <a:highlight>
                  <a:srgbClr val="FFFFFF"/>
                </a:highlight>
                <a:latin typeface="-apple-system"/>
              </a:rPr>
              <a:t>Collin Coakley</a:t>
            </a:r>
          </a:p>
          <a:p>
            <a:pPr algn="l"/>
            <a:r>
              <a:rPr lang="en-US" b="0" i="0">
                <a:solidFill>
                  <a:srgbClr val="1F2328"/>
                </a:solidFill>
                <a:effectLst/>
                <a:highlight>
                  <a:srgbClr val="FFFFFF"/>
                </a:highlight>
                <a:latin typeface="-apple-system"/>
              </a:rPr>
              <a:t>Gilberto </a:t>
            </a:r>
            <a:r>
              <a:rPr lang="en-US" b="0" i="0" err="1">
                <a:solidFill>
                  <a:srgbClr val="1F2328"/>
                </a:solidFill>
                <a:effectLst/>
                <a:highlight>
                  <a:srgbClr val="FFFFFF"/>
                </a:highlight>
                <a:latin typeface="-apple-system"/>
              </a:rPr>
              <a:t>Zamarron</a:t>
            </a:r>
            <a:endParaRPr lang="en-US" b="0" i="0">
              <a:solidFill>
                <a:srgbClr val="1F2328"/>
              </a:solidFill>
              <a:effectLst/>
              <a:highlight>
                <a:srgbClr val="FFFFFF"/>
              </a:highlight>
              <a:latin typeface="-apple-system"/>
            </a:endParaRPr>
          </a:p>
          <a:p>
            <a:pPr algn="l"/>
            <a:endParaRPr lang="en-US">
              <a:solidFill>
                <a:srgbClr val="1F2328"/>
              </a:solidFill>
              <a:highlight>
                <a:srgbClr val="FFFFFF"/>
              </a:highlight>
              <a:latin typeface="-apple-system"/>
            </a:endParaRPr>
          </a:p>
          <a:p>
            <a:pPr algn="l"/>
            <a:r>
              <a:rPr lang="en-US" b="0" i="0">
                <a:solidFill>
                  <a:srgbClr val="1F2328"/>
                </a:solidFill>
                <a:effectLst/>
                <a:highlight>
                  <a:srgbClr val="FFFFFF"/>
                </a:highlight>
                <a:latin typeface="-apple-system"/>
              </a:rPr>
              <a:t>5/1/2024</a:t>
            </a:r>
          </a:p>
          <a:p>
            <a:endParaRPr lang="en-US"/>
          </a:p>
        </p:txBody>
      </p:sp>
      <p:pic>
        <p:nvPicPr>
          <p:cNvPr id="4" name="Picture 3">
            <a:extLst>
              <a:ext uri="{FF2B5EF4-FFF2-40B4-BE49-F238E27FC236}">
                <a16:creationId xmlns:a16="http://schemas.microsoft.com/office/drawing/2014/main" id="{EBFDA205-C362-1687-AC40-413C3876B6A8}"/>
              </a:ext>
            </a:extLst>
          </p:cNvPr>
          <p:cNvPicPr>
            <a:picLocks noChangeAspect="1"/>
          </p:cNvPicPr>
          <p:nvPr/>
        </p:nvPicPr>
        <p:blipFill>
          <a:blip r:embed="rId2"/>
          <a:stretch>
            <a:fillRect/>
          </a:stretch>
        </p:blipFill>
        <p:spPr>
          <a:xfrm>
            <a:off x="89208" y="44604"/>
            <a:ext cx="3769112" cy="875150"/>
          </a:xfrm>
          <a:prstGeom prst="rect">
            <a:avLst/>
          </a:prstGeom>
        </p:spPr>
      </p:pic>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25F799-C8BE-7065-5637-C7FD2508B8B7}"/>
              </a:ext>
            </a:extLst>
          </p:cNvPr>
          <p:cNvSpPr>
            <a:spLocks noGrp="1"/>
          </p:cNvSpPr>
          <p:nvPr>
            <p:ph type="title"/>
          </p:nvPr>
        </p:nvSpPr>
        <p:spPr/>
        <p:txBody>
          <a:bodyPr>
            <a:normAutofit/>
          </a:bodyPr>
          <a:lstStyle/>
          <a:p>
            <a:r>
              <a:rPr lang="en-US" sz="3600"/>
              <a:t>Correlation Analysis</a:t>
            </a:r>
          </a:p>
        </p:txBody>
      </p:sp>
      <p:sp>
        <p:nvSpPr>
          <p:cNvPr id="3" name="Content Placeholder 2">
            <a:extLst>
              <a:ext uri="{FF2B5EF4-FFF2-40B4-BE49-F238E27FC236}">
                <a16:creationId xmlns:a16="http://schemas.microsoft.com/office/drawing/2014/main" id="{263BDCC7-3B87-6BD9-0F94-CB7187872DC7}"/>
              </a:ext>
            </a:extLst>
          </p:cNvPr>
          <p:cNvSpPr>
            <a:spLocks noGrp="1"/>
          </p:cNvSpPr>
          <p:nvPr>
            <p:ph idx="1"/>
          </p:nvPr>
        </p:nvSpPr>
        <p:spPr>
          <a:xfrm>
            <a:off x="838199" y="1825625"/>
            <a:ext cx="4517571" cy="4351338"/>
          </a:xfrm>
        </p:spPr>
        <p:txBody>
          <a:bodyPr>
            <a:noAutofit/>
          </a:bodyPr>
          <a:lstStyle/>
          <a:p>
            <a:r>
              <a:rPr lang="en-US" sz="2000"/>
              <a:t>Pearson Correlation Coefficients: Linear Relation.</a:t>
            </a:r>
          </a:p>
          <a:p>
            <a:r>
              <a:rPr lang="en-US" sz="2000" b="0" i="0">
                <a:solidFill>
                  <a:srgbClr val="1F2328"/>
                </a:solidFill>
                <a:effectLst/>
                <a:highlight>
                  <a:srgbClr val="FFFFFF"/>
                </a:highlight>
                <a:latin typeface="-apple-system"/>
              </a:rPr>
              <a:t>Moderate positive correlation between the new confirmed cases and new deceased cases.</a:t>
            </a:r>
          </a:p>
          <a:p>
            <a:r>
              <a:rPr lang="en-US" sz="2000" b="0" i="0">
                <a:solidFill>
                  <a:srgbClr val="1F2328"/>
                </a:solidFill>
                <a:effectLst/>
                <a:highlight>
                  <a:srgbClr val="FFFFFF"/>
                </a:highlight>
                <a:latin typeface="-apple-system"/>
              </a:rPr>
              <a:t>Mobility data show weak negative correlations with new confirmed cases</a:t>
            </a:r>
          </a:p>
          <a:p>
            <a:r>
              <a:rPr lang="en-US" sz="2000" b="0" i="0">
                <a:solidFill>
                  <a:srgbClr val="1F2328"/>
                </a:solidFill>
                <a:effectLst/>
                <a:highlight>
                  <a:srgbClr val="FFFFFF"/>
                </a:highlight>
                <a:latin typeface="-apple-system"/>
              </a:rPr>
              <a:t>Residential mobility shows a weak positive correlation with new confirmed cases.</a:t>
            </a:r>
          </a:p>
          <a:p>
            <a:r>
              <a:rPr lang="en-US" sz="2000" b="0" i="0">
                <a:solidFill>
                  <a:srgbClr val="1F2328"/>
                </a:solidFill>
                <a:effectLst/>
                <a:highlight>
                  <a:srgbClr val="FFFFFF"/>
                </a:highlight>
                <a:latin typeface="-apple-system"/>
              </a:rPr>
              <a:t>Temperature shows weak negative correlations with newly confirmed cases.</a:t>
            </a:r>
          </a:p>
        </p:txBody>
      </p:sp>
      <p:pic>
        <p:nvPicPr>
          <p:cNvPr id="4" name="Picture 3">
            <a:extLst>
              <a:ext uri="{FF2B5EF4-FFF2-40B4-BE49-F238E27FC236}">
                <a16:creationId xmlns:a16="http://schemas.microsoft.com/office/drawing/2014/main" id="{D2358D55-F20C-8FF2-834C-D3933A1E6815}"/>
              </a:ext>
            </a:extLst>
          </p:cNvPr>
          <p:cNvPicPr>
            <a:picLocks noChangeAspect="1"/>
          </p:cNvPicPr>
          <p:nvPr/>
        </p:nvPicPr>
        <p:blipFill>
          <a:blip r:embed="rId5"/>
          <a:stretch>
            <a:fillRect/>
          </a:stretch>
        </p:blipFill>
        <p:spPr>
          <a:xfrm>
            <a:off x="5824582" y="1825625"/>
            <a:ext cx="5802146" cy="3616126"/>
          </a:xfrm>
          <a:prstGeom prst="rect">
            <a:avLst/>
          </a:prstGeom>
        </p:spPr>
      </p:pic>
      <p:pic>
        <p:nvPicPr>
          <p:cNvPr id="48" name="Audio 47">
            <a:extLst>
              <a:ext uri="{FF2B5EF4-FFF2-40B4-BE49-F238E27FC236}">
                <a16:creationId xmlns:a16="http://schemas.microsoft.com/office/drawing/2014/main" id="{1C5027EE-650B-1558-35AE-00307EEB4790}"/>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61385052"/>
      </p:ext>
    </p:extLst>
  </p:cSld>
  <p:clrMapOvr>
    <a:masterClrMapping/>
  </p:clrMapOvr>
  <mc:AlternateContent xmlns:mc="http://schemas.openxmlformats.org/markup-compatibility/2006">
    <mc:Choice xmlns:p14="http://schemas.microsoft.com/office/powerpoint/2010/main" Requires="p14">
      <p:transition spd="slow" p14:dur="2000" advTm="23931"/>
    </mc:Choice>
    <mc:Fallback>
      <p:transition spd="slow" advTm="2393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8"/>
                </p:tgtEl>
              </p:cMediaNode>
            </p:audio>
          </p:childTnLst>
        </p:cTn>
      </p:par>
    </p:tnLst>
  </p:timing>
  <p:extLst>
    <p:ext uri="{3A86A75C-4F4B-4683-9AE1-C65F6400EC91}">
      <p14:laserTraceLst xmlns:p14="http://schemas.microsoft.com/office/powerpoint/2010/main">
        <p14:tracePtLst>
          <p14:tracePt t="331" x="8261350" y="431800"/>
          <p14:tracePt t="339" x="8251825" y="447675"/>
          <p14:tracePt t="362" x="8251825" y="455613"/>
          <p14:tracePt t="383" x="8235950" y="455613"/>
          <p14:tracePt t="412" x="8235950" y="473075"/>
          <p14:tracePt t="801" x="8218488" y="473075"/>
          <p14:tracePt t="831" x="8218488" y="488950"/>
          <p14:tracePt t="846" x="8202613" y="488950"/>
          <p14:tracePt t="854" x="8202613" y="496888"/>
          <p14:tracePt t="869" x="8194675" y="496888"/>
          <p14:tracePt t="883" x="8177213" y="514350"/>
          <p14:tracePt t="899" x="8161338" y="530225"/>
          <p14:tracePt t="912" x="8153400" y="530225"/>
          <p14:tracePt t="929" x="8135938" y="539750"/>
          <p14:tracePt t="946" x="8120063" y="555625"/>
          <p14:tracePt t="962" x="8112125" y="555625"/>
          <p14:tracePt t="995" x="8112125" y="571500"/>
          <p14:tracePt t="1029" x="8094663" y="571500"/>
          <p14:tracePt t="1341" x="8094663" y="581025"/>
          <p14:tracePt t="1356" x="8078788" y="581025"/>
          <p14:tracePt t="1431" x="8069263" y="581025"/>
          <p14:tracePt t="1469" x="8069263" y="596900"/>
          <p14:tracePt t="1573" x="8069263" y="614363"/>
          <p14:tracePt t="1701" x="8069263" y="622300"/>
          <p14:tracePt t="1739" x="8053388" y="622300"/>
          <p14:tracePt t="1836" x="8053388" y="638175"/>
          <p14:tracePt t="2256" x="8053388" y="655638"/>
          <p14:tracePt t="2879" x="8037513" y="663575"/>
          <p14:tracePt t="5489" x="8037513" y="679450"/>
          <p14:tracePt t="5826" x="8037513" y="696913"/>
          <p14:tracePt t="5948" x="8037513" y="704850"/>
          <p14:tracePt t="5970" x="8053388" y="704850"/>
          <p14:tracePt t="5977" x="8053388" y="720725"/>
          <p14:tracePt t="6007" x="8078788" y="746125"/>
          <p14:tracePt t="6022" x="8078788" y="763588"/>
          <p14:tracePt t="6031" x="8094663" y="763588"/>
          <p14:tracePt t="6038" x="8112125" y="779463"/>
          <p14:tracePt t="6045" x="8120063" y="787400"/>
          <p14:tracePt t="6057" x="8177213" y="828675"/>
          <p14:tracePt t="6071" x="8202613" y="846138"/>
          <p14:tracePt t="6087" x="8218488" y="862013"/>
          <p14:tracePt t="6100" x="8261350" y="903288"/>
          <p14:tracePt t="6104" x="8335963" y="928688"/>
          <p14:tracePt t="6113" x="8335963" y="946150"/>
          <p14:tracePt t="6120" x="8343900" y="946150"/>
          <p14:tracePt t="6127" x="8343900" y="962025"/>
          <p14:tracePt t="6138" x="8359775" y="962025"/>
          <p14:tracePt t="6186" x="8359775" y="969963"/>
          <p14:tracePt t="6193" x="8377238" y="969963"/>
          <p14:tracePt t="6321" x="8385175" y="969963"/>
          <p14:tracePt t="6351" x="8401050" y="969963"/>
          <p14:tracePt t="6366" x="8418513" y="969963"/>
          <p14:tracePt t="6374" x="8459788" y="969963"/>
          <p14:tracePt t="6381" x="8467725" y="969963"/>
          <p14:tracePt t="6389" x="8485188" y="969963"/>
          <p14:tracePt t="6418" x="8501063" y="987425"/>
          <p14:tracePt t="6422" x="8526463" y="987425"/>
          <p14:tracePt t="6435" x="8542338" y="987425"/>
          <p14:tracePt t="6439" x="8550275" y="987425"/>
          <p14:tracePt t="6443" x="8550275" y="1003300"/>
          <p14:tracePt t="6454" x="8567738" y="1003300"/>
          <p14:tracePt t="6456" x="8583613" y="1003300"/>
          <p14:tracePt t="6486" x="8593138" y="1003300"/>
          <p14:tracePt t="6493" x="8593138" y="1011238"/>
          <p14:tracePt t="6561" x="8593138" y="1028700"/>
          <p14:tracePt t="6636" x="8593138" y="1044575"/>
          <p14:tracePt t="7056" x="8593138" y="1052513"/>
          <p14:tracePt t="7146" x="8593138" y="1069975"/>
          <p14:tracePt t="7251" x="8593138" y="1085850"/>
          <p14:tracePt t="8016" x="8593138" y="1095375"/>
          <p14:tracePt t="8076" x="8583613" y="1095375"/>
          <p14:tracePt t="8099" x="8583613" y="1111250"/>
          <p14:tracePt t="8136" x="8583613" y="1127125"/>
          <p14:tracePt t="8181" x="8583613" y="1136650"/>
          <p14:tracePt t="8233" x="8583613" y="1152525"/>
          <p14:tracePt t="8317" x="8567738" y="1152525"/>
          <p14:tracePt t="8325" x="8567738" y="1169988"/>
          <p14:tracePt t="8354" x="8567738" y="1177925"/>
          <p14:tracePt t="8391" x="8567738" y="1193800"/>
          <p14:tracePt t="8428" x="8550275" y="1211263"/>
          <p14:tracePt t="8473" x="8542338" y="1219200"/>
          <p14:tracePt t="8511" x="8526463" y="1219200"/>
          <p14:tracePt t="8526" x="8509000" y="1219200"/>
          <p14:tracePt t="8541" x="8501063" y="1219200"/>
          <p14:tracePt t="8548" x="8501063" y="1235075"/>
          <p14:tracePt t="8563" x="8485188" y="1235075"/>
          <p14:tracePt t="8593" x="8467725" y="1235075"/>
          <p14:tracePt t="8638" x="8467725" y="1252538"/>
          <p14:tracePt t="8654" x="8459788" y="1252538"/>
          <p14:tracePt t="8767" x="8459788" y="1260475"/>
          <p14:tracePt t="8790" x="8459788" y="1276350"/>
          <p14:tracePt t="8833" x="8459788" y="1293813"/>
          <p14:tracePt t="8856" x="8443913" y="1301750"/>
          <p14:tracePt t="8901" x="8443913" y="1319213"/>
          <p14:tracePt t="8908" x="8426450" y="1319213"/>
          <p14:tracePt t="8976" x="8426450" y="1335088"/>
          <p14:tracePt t="9013" x="8418513" y="1335088"/>
          <p14:tracePt t="9128" x="8418513" y="1343025"/>
          <p14:tracePt t="9248" x="8418513" y="1360488"/>
          <p14:tracePt t="9930" x="8401050" y="1343025"/>
          <p14:tracePt t="9960" x="8401050" y="1335088"/>
          <p14:tracePt t="10228" x="8385175" y="1335088"/>
          <p14:tracePt t="10258" x="8377238" y="1319213"/>
          <p14:tracePt t="10281" x="8359775" y="1319213"/>
          <p14:tracePt t="10303" x="8359775" y="1335088"/>
          <p14:tracePt t="10318" x="8343900" y="1335088"/>
          <p14:tracePt t="10356" x="8343900" y="1343025"/>
          <p14:tracePt t="10371" x="8335963" y="1343025"/>
          <p14:tracePt t="10379" x="8302625" y="1376363"/>
          <p14:tracePt t="10389" x="8293100" y="1384300"/>
          <p14:tracePt t="10396" x="8277225" y="1401763"/>
          <p14:tracePt t="10406" x="8251825" y="1417638"/>
          <p14:tracePt t="10420" x="8235950" y="1425575"/>
          <p14:tracePt t="10433" x="8202613" y="1443038"/>
          <p14:tracePt t="10438" x="8135938" y="1484313"/>
          <p14:tracePt t="10446" x="8078788" y="1525588"/>
          <p14:tracePt t="10454" x="8069263" y="1525588"/>
          <p14:tracePt t="10460" x="7994650" y="1566863"/>
          <p14:tracePt t="10471" x="7945438" y="1608138"/>
          <p14:tracePt t="10491" x="7912100" y="1625600"/>
          <p14:tracePt t="10499" x="7788275" y="1692275"/>
          <p14:tracePt t="10503" x="7721600" y="1725613"/>
          <p14:tracePt t="10512" x="7705725" y="1749425"/>
          <p14:tracePt t="10521" x="7639050" y="1774825"/>
          <p14:tracePt t="10527" x="7564438" y="1816100"/>
          <p14:tracePt t="10536" x="7539038" y="1831975"/>
          <p14:tracePt t="10539" x="7523163" y="1849438"/>
          <p14:tracePt t="10551" x="7456488" y="1890713"/>
          <p14:tracePt t="10567" x="7431088" y="1898650"/>
          <p14:tracePt t="10571" x="7348538" y="1939925"/>
          <p14:tracePt t="10581" x="7289800" y="1981200"/>
          <p14:tracePt t="10586" x="7273925" y="1981200"/>
          <p14:tracePt t="10593" x="7273925" y="1998663"/>
          <p14:tracePt t="10606" x="7224713" y="2014538"/>
          <p14:tracePt t="10633" x="7191375" y="2024063"/>
          <p14:tracePt t="10633" x="7181850" y="2039938"/>
          <p14:tracePt t="10650" x="7165975" y="2039938"/>
          <p14:tracePt t="10665" x="7165975" y="2055813"/>
          <p14:tracePt t="10673" x="7150100" y="2055813"/>
          <p14:tracePt t="10700" x="7124700" y="2081213"/>
          <p14:tracePt t="10723" x="7107238" y="2081213"/>
          <p14:tracePt t="10727" x="7107238" y="2098675"/>
          <p14:tracePt t="10740" x="7107238" y="2106613"/>
          <p14:tracePt t="10763" x="7107238" y="2122488"/>
          <p14:tracePt t="10776" x="7107238" y="2147888"/>
          <p14:tracePt t="10785" x="7099300" y="2147888"/>
          <p14:tracePt t="10803" x="7099300" y="2163763"/>
          <p14:tracePt t="10822" x="7099300" y="2181225"/>
          <p14:tracePt t="10836" x="7099300" y="2197100"/>
          <p14:tracePt t="10846" x="7099300" y="2206625"/>
          <p14:tracePt t="10853" x="7099300" y="2222500"/>
          <p14:tracePt t="10858" x="7099300" y="2238375"/>
          <p14:tracePt t="10870" x="7099300" y="2263775"/>
          <p14:tracePt t="10886" x="7099300" y="2281238"/>
          <p14:tracePt t="10902" x="7099300" y="2322513"/>
          <p14:tracePt t="10917" x="7099300" y="2346325"/>
          <p14:tracePt t="10925" x="7099300" y="2363788"/>
          <p14:tracePt t="10958" x="7099300" y="2387600"/>
          <p14:tracePt t="10980" x="7099300" y="2405063"/>
          <p14:tracePt t="10997" x="7099300" y="2413000"/>
          <p14:tracePt t="11018" x="7107238" y="2413000"/>
          <p14:tracePt t="11099" x="7107238" y="2430463"/>
          <p14:tracePt t="11129" x="7124700" y="2446338"/>
          <p14:tracePt t="11175" x="7124700" y="2454275"/>
          <p14:tracePt t="11460" x="7124700" y="2471738"/>
          <p14:tracePt t="11475" x="7124700" y="2487613"/>
          <p14:tracePt t="11505" x="7124700" y="2495550"/>
          <p14:tracePt t="11512" x="7107238" y="2513013"/>
          <p14:tracePt t="11535" x="7107238" y="2528888"/>
          <p14:tracePt t="11565" x="7107238" y="2536825"/>
          <p14:tracePt t="11819" x="7107238" y="2554288"/>
          <p14:tracePt t="13716" x="7107238" y="2570163"/>
          <p14:tracePt t="13821" x="7099300" y="2579688"/>
          <p14:tracePt t="14295" x="7107238" y="2579688"/>
          <p14:tracePt t="14429" x="7124700" y="2579688"/>
          <p14:tracePt t="14473" x="7140575" y="2579688"/>
          <p14:tracePt t="14481" x="7140575" y="2595563"/>
          <p14:tracePt t="14513" x="7150100" y="2595563"/>
          <p14:tracePt t="14648" x="7165975" y="2595563"/>
          <p14:tracePt t="15105" x="7150100" y="2611438"/>
          <p14:tracePt t="15193" x="7150100" y="2620963"/>
          <p14:tracePt t="15240" x="7140575" y="2620963"/>
          <p14:tracePt t="15314" x="7140575" y="2636838"/>
          <p14:tracePt t="15338" x="7124700" y="2636838"/>
          <p14:tracePt t="15465" x="7124700" y="2654300"/>
          <p14:tracePt t="15547" x="7107238" y="2654300"/>
          <p14:tracePt t="16035" x="7107238" y="2662238"/>
          <p14:tracePt t="16125" x="7099300" y="2662238"/>
          <p14:tracePt t="16171" x="7099300" y="2678113"/>
          <p14:tracePt t="16319" x="7083425" y="2678113"/>
          <p14:tracePt t="16521" x="7083425" y="2695575"/>
          <p14:tracePt t="17677" x="7065963" y="2695575"/>
          <p14:tracePt t="17720" x="7058025" y="2695575"/>
          <p14:tracePt t="17759" x="7042150" y="2695575"/>
          <p14:tracePt t="17767" x="7042150" y="2678113"/>
          <p14:tracePt t="18128" x="7042150" y="2695575"/>
          <p14:tracePt t="18141" x="7024688" y="2695575"/>
          <p14:tracePt t="18771" x="7016750" y="2695575"/>
          <p14:tracePt t="18982" x="7016750" y="2703513"/>
          <p14:tracePt t="19170" x="7016750" y="2719388"/>
          <p14:tracePt t="19267" x="6999288" y="2719388"/>
          <p14:tracePt t="19965" x="6999288" y="2736850"/>
          <p14:tracePt t="20023" x="7016750" y="2736850"/>
          <p14:tracePt t="20466" x="7016750" y="2719388"/>
          <p14:tracePt t="20556" x="6999288" y="2719388"/>
          <p14:tracePt t="20571" x="6942138" y="2744788"/>
          <p14:tracePt t="20587" x="6900863" y="2744788"/>
          <p14:tracePt t="20599" x="6842125" y="2760663"/>
          <p14:tracePt t="20604" x="6751638" y="2778125"/>
          <p14:tracePt t="20608" x="6692900" y="2778125"/>
          <p14:tracePt t="20622" x="6610350" y="2778125"/>
          <p14:tracePt t="20637" x="6569075" y="2778125"/>
          <p14:tracePt t="20651" x="6502400" y="2760663"/>
          <p14:tracePt t="21081" x="6510338" y="2744788"/>
          <p14:tracePt t="21089" x="6527800" y="2744788"/>
          <p14:tracePt t="21096" x="6543675" y="2736850"/>
          <p14:tracePt t="21118" x="6551613" y="2736850"/>
          <p14:tracePt t="21133" x="6551613" y="2719388"/>
          <p14:tracePt t="21238" x="6551613" y="2736850"/>
          <p14:tracePt t="21249" x="6569075" y="2736850"/>
          <p14:tracePt t="21256" x="6569075" y="2744788"/>
          <p14:tracePt t="21263" x="6584950" y="2760663"/>
          <p14:tracePt t="21278" x="6592888" y="2778125"/>
          <p14:tracePt t="21295" x="6610350" y="2786063"/>
          <p14:tracePt t="21312" x="6626225" y="2803525"/>
          <p14:tracePt t="21329" x="6626225" y="2819400"/>
          <p14:tracePt t="21345" x="6626225" y="2836863"/>
          <p14:tracePt t="21359" x="6635750" y="2836863"/>
          <p14:tracePt t="21359" x="6635750" y="2844800"/>
          <p14:tracePt t="21456" x="6651625" y="2844800"/>
          <p14:tracePt t="21479" x="6651625" y="2836863"/>
          <p14:tracePt t="21501" x="6667500" y="2819400"/>
          <p14:tracePt t="21583" x="6677025" y="2844800"/>
          <p14:tracePt t="21591" x="6692900" y="2878138"/>
          <p14:tracePt t="21599" x="6692900" y="2886075"/>
          <p14:tracePt t="21606" x="6718300" y="2919413"/>
          <p14:tracePt t="21613" x="6718300" y="2943225"/>
          <p14:tracePt t="21622" x="6759575" y="2986088"/>
          <p14:tracePt t="21637" x="6759575" y="3009900"/>
          <p14:tracePt t="21651" x="6800850" y="3068638"/>
          <p14:tracePt t="21655" x="6842125" y="3151188"/>
          <p14:tracePt t="21663" x="6859588" y="3167063"/>
          <p14:tracePt t="21671" x="6875463" y="3176588"/>
          <p14:tracePt t="21679" x="6883400" y="3217863"/>
          <p14:tracePt t="21695" x="6900863" y="3233738"/>
          <p14:tracePt t="21712" x="6900863" y="3251200"/>
          <p14:tracePt t="21758" x="6900863" y="3233738"/>
          <p14:tracePt t="21765" x="6900863" y="3209925"/>
          <p14:tracePt t="21772" x="6900863" y="3192463"/>
          <p14:tracePt t="21784" x="6900863" y="3176588"/>
          <p14:tracePt t="21795" x="6900863" y="3135313"/>
          <p14:tracePt t="21809" x="6900863" y="3109913"/>
          <p14:tracePt t="21821" x="6900863" y="3068638"/>
          <p14:tracePt t="21839" x="6900863" y="3051175"/>
          <p14:tracePt t="21852" x="6900863" y="3027363"/>
          <p14:tracePt t="21864" x="6900863" y="3009900"/>
          <p14:tracePt t="21885" x="6900863" y="3043238"/>
          <p14:tracePt t="21892" x="6900863" y="3068638"/>
          <p14:tracePt t="21905" x="6916738" y="3092450"/>
          <p14:tracePt t="21918" x="6916738" y="3135313"/>
          <p14:tracePt t="21931" x="6924675" y="3176588"/>
          <p14:tracePt t="21938" x="6958013" y="3259138"/>
          <p14:tracePt t="21942" x="6967538" y="3292475"/>
          <p14:tracePt t="21954" x="6967538" y="3316288"/>
          <p14:tracePt t="21958" x="6983413" y="3341688"/>
          <p14:tracePt t="21971" x="6983413" y="3359150"/>
          <p14:tracePt t="21987" x="6999288" y="3359150"/>
          <p14:tracePt t="21997" x="6999288" y="3375025"/>
          <p14:tracePt t="21997" x="6999288" y="3382963"/>
          <p14:tracePt t="22043" x="6999288" y="3375025"/>
          <p14:tracePt t="22050" x="6999288" y="3341688"/>
          <p14:tracePt t="22056" x="6983413" y="3333750"/>
          <p14:tracePt t="22065" x="6983413" y="3292475"/>
          <p14:tracePt t="22072" x="6967538" y="3259138"/>
          <p14:tracePt t="22089" x="6958013" y="3217863"/>
          <p14:tracePt t="22095" x="6958013" y="3192463"/>
          <p14:tracePt t="22111" x="6942138" y="3167063"/>
          <p14:tracePt t="22162" x="6942138" y="3192463"/>
          <p14:tracePt t="22184" x="6958013" y="3217863"/>
          <p14:tracePt t="22189" x="6958013" y="3251200"/>
          <p14:tracePt t="22197" x="6958013" y="3259138"/>
          <p14:tracePt t="22207" x="6967538" y="3275013"/>
          <p14:tracePt t="22211" x="6967538" y="3292475"/>
          <p14:tracePt t="22223" x="6967538" y="3300413"/>
          <p14:tracePt t="22250" x="6983413" y="3316288"/>
          <p14:tracePt t="22416" x="6983413" y="3300413"/>
          <p14:tracePt t="22657" x="6983413" y="3292475"/>
          <p14:tracePt t="22665" x="6983413" y="3233738"/>
          <p14:tracePt t="22671" x="6967538" y="3176588"/>
          <p14:tracePt t="22680" x="6967538" y="3092450"/>
          <p14:tracePt t="22689" x="6958013" y="3009900"/>
          <p14:tracePt t="22696" x="6942138" y="2901950"/>
          <p14:tracePt t="22712" x="6900863" y="2579688"/>
          <p14:tracePt t="22729" x="6834188" y="2206625"/>
          <p14:tracePt t="22745" x="6718300" y="1749425"/>
          <p14:tracePt t="22762" x="6543675" y="862013"/>
          <p14:tracePt t="22767" x="6502400" y="622300"/>
        </p14:tracePtLst>
      </p14:laserTraceLst>
    </p:ext>
  </p:extLs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A1B0C6-0EEA-ECFF-0F18-217498BC271A}"/>
              </a:ext>
            </a:extLst>
          </p:cNvPr>
          <p:cNvSpPr>
            <a:spLocks noGrp="1"/>
          </p:cNvSpPr>
          <p:nvPr>
            <p:ph type="title"/>
          </p:nvPr>
        </p:nvSpPr>
        <p:spPr/>
        <p:txBody>
          <a:bodyPr>
            <a:normAutofit/>
          </a:bodyPr>
          <a:lstStyle/>
          <a:p>
            <a:r>
              <a:rPr lang="en-US" sz="3600"/>
              <a:t>Impact of Vaccination on COVID-19 Death Rates</a:t>
            </a:r>
          </a:p>
        </p:txBody>
      </p:sp>
      <p:sp>
        <p:nvSpPr>
          <p:cNvPr id="3" name="Content Placeholder 2">
            <a:extLst>
              <a:ext uri="{FF2B5EF4-FFF2-40B4-BE49-F238E27FC236}">
                <a16:creationId xmlns:a16="http://schemas.microsoft.com/office/drawing/2014/main" id="{CD075E9F-B86D-9C81-CBB8-7BEC7279B809}"/>
              </a:ext>
            </a:extLst>
          </p:cNvPr>
          <p:cNvSpPr>
            <a:spLocks noGrp="1"/>
          </p:cNvSpPr>
          <p:nvPr>
            <p:ph idx="1"/>
          </p:nvPr>
        </p:nvSpPr>
        <p:spPr>
          <a:xfrm>
            <a:off x="838200" y="1825625"/>
            <a:ext cx="3341914" cy="4351338"/>
          </a:xfrm>
        </p:spPr>
        <p:txBody>
          <a:bodyPr>
            <a:normAutofit/>
          </a:bodyPr>
          <a:lstStyle/>
          <a:p>
            <a:r>
              <a:rPr lang="en-US" sz="2000" b="0" i="0">
                <a:solidFill>
                  <a:srgbClr val="1F2328"/>
                </a:solidFill>
                <a:effectLst/>
                <a:highlight>
                  <a:srgbClr val="FFFFFF"/>
                </a:highlight>
                <a:latin typeface="-apple-system"/>
              </a:rPr>
              <a:t>Decision Tree Classification</a:t>
            </a:r>
          </a:p>
          <a:p>
            <a:pPr lvl="1"/>
            <a:r>
              <a:rPr lang="en-US" sz="1600">
                <a:solidFill>
                  <a:srgbClr val="1F2328"/>
                </a:solidFill>
                <a:highlight>
                  <a:srgbClr val="FFFFFF"/>
                </a:highlight>
                <a:latin typeface="-apple-system"/>
              </a:rPr>
              <a:t>F</a:t>
            </a:r>
            <a:r>
              <a:rPr lang="en-US" sz="1600" b="0" i="0">
                <a:solidFill>
                  <a:srgbClr val="1F2328"/>
                </a:solidFill>
                <a:effectLst/>
                <a:highlight>
                  <a:srgbClr val="FFFFFF"/>
                </a:highlight>
                <a:latin typeface="-apple-system"/>
              </a:rPr>
              <a:t>eature variables: Vaccination Rate and Old Population Rate</a:t>
            </a:r>
          </a:p>
          <a:p>
            <a:pPr lvl="1"/>
            <a:r>
              <a:rPr lang="en-US" sz="1600">
                <a:solidFill>
                  <a:srgbClr val="1F2328"/>
                </a:solidFill>
                <a:highlight>
                  <a:srgbClr val="FFFFFF"/>
                </a:highlight>
                <a:latin typeface="-apple-system"/>
              </a:rPr>
              <a:t>Target variable: Death Rate</a:t>
            </a:r>
            <a:endParaRPr lang="en-US" sz="1600" b="0" i="0">
              <a:solidFill>
                <a:srgbClr val="1F2328"/>
              </a:solidFill>
              <a:effectLst/>
              <a:highlight>
                <a:srgbClr val="FFFFFF"/>
              </a:highlight>
              <a:latin typeface="-apple-system"/>
            </a:endParaRPr>
          </a:p>
          <a:p>
            <a:r>
              <a:rPr lang="en-US" sz="2000" b="0" i="0">
                <a:solidFill>
                  <a:srgbClr val="1F2328"/>
                </a:solidFill>
                <a:effectLst/>
                <a:highlight>
                  <a:srgbClr val="FFFFFF"/>
                </a:highlight>
                <a:latin typeface="-apple-system"/>
              </a:rPr>
              <a:t>Increased vaccination rate in counties with higher older population rates decreases the mortality rate in the county. </a:t>
            </a:r>
          </a:p>
          <a:p>
            <a:r>
              <a:rPr lang="en-US" sz="2000" b="0" i="0">
                <a:solidFill>
                  <a:srgbClr val="1F2328"/>
                </a:solidFill>
                <a:effectLst/>
                <a:highlight>
                  <a:srgbClr val="FFFFFF"/>
                </a:highlight>
                <a:latin typeface="-apple-system"/>
              </a:rPr>
              <a:t>This shows a correlation between vaccines and lower mortality rates for older populations.</a:t>
            </a:r>
            <a:br>
              <a:rPr lang="en-US" sz="2000" b="0" i="0">
                <a:solidFill>
                  <a:srgbClr val="1F2328"/>
                </a:solidFill>
                <a:effectLst/>
                <a:highlight>
                  <a:srgbClr val="FFFFFF"/>
                </a:highlight>
                <a:latin typeface="-apple-system"/>
              </a:rPr>
            </a:br>
            <a:endParaRPr lang="en-US" sz="2000" b="0" i="0">
              <a:solidFill>
                <a:srgbClr val="1F2328"/>
              </a:solidFill>
              <a:effectLst/>
              <a:highlight>
                <a:srgbClr val="FFFFFF"/>
              </a:highlight>
              <a:latin typeface="-apple-system"/>
            </a:endParaRPr>
          </a:p>
          <a:p>
            <a:endParaRPr lang="en-US" sz="2000"/>
          </a:p>
        </p:txBody>
      </p:sp>
      <p:pic>
        <p:nvPicPr>
          <p:cNvPr id="7" name="Picture 6">
            <a:extLst>
              <a:ext uri="{FF2B5EF4-FFF2-40B4-BE49-F238E27FC236}">
                <a16:creationId xmlns:a16="http://schemas.microsoft.com/office/drawing/2014/main" id="{480053D3-5530-80E1-485C-F9AD8C5667B4}"/>
              </a:ext>
            </a:extLst>
          </p:cNvPr>
          <p:cNvPicPr>
            <a:picLocks noChangeAspect="1"/>
          </p:cNvPicPr>
          <p:nvPr/>
        </p:nvPicPr>
        <p:blipFill>
          <a:blip r:embed="rId5"/>
          <a:stretch>
            <a:fillRect/>
          </a:stretch>
        </p:blipFill>
        <p:spPr>
          <a:xfrm>
            <a:off x="4613752" y="2171511"/>
            <a:ext cx="7075714" cy="3127129"/>
          </a:xfrm>
          <a:prstGeom prst="rect">
            <a:avLst/>
          </a:prstGeom>
        </p:spPr>
      </p:pic>
      <p:pic>
        <p:nvPicPr>
          <p:cNvPr id="14" name="Audio 13">
            <a:extLst>
              <a:ext uri="{FF2B5EF4-FFF2-40B4-BE49-F238E27FC236}">
                <a16:creationId xmlns:a16="http://schemas.microsoft.com/office/drawing/2014/main" id="{D886FE6A-6D43-86D4-4A75-61145E1E08F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490027904"/>
      </p:ext>
    </p:extLst>
  </p:cSld>
  <p:clrMapOvr>
    <a:masterClrMapping/>
  </p:clrMapOvr>
  <mc:AlternateContent xmlns:mc="http://schemas.openxmlformats.org/markup-compatibility/2006">
    <mc:Choice xmlns:p14="http://schemas.microsoft.com/office/powerpoint/2010/main" Requires="p14">
      <p:transition spd="slow" p14:dur="2000" advTm="28228"/>
    </mc:Choice>
    <mc:Fallback>
      <p:transition spd="slow" advTm="2822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extLst>
    <p:ext uri="{3A86A75C-4F4B-4683-9AE1-C65F6400EC91}">
      <p14:laserTraceLst xmlns:p14="http://schemas.microsoft.com/office/powerpoint/2010/main">
        <p14:tracePtLst>
          <p14:tracePt t="13" x="6029325" y="25400"/>
          <p14:tracePt t="56" x="6029325" y="41275"/>
          <p14:tracePt t="222" x="6013450" y="41275"/>
          <p14:tracePt t="229" x="6013450" y="58738"/>
          <p14:tracePt t="266" x="5995988" y="66675"/>
          <p14:tracePt t="302" x="5988050" y="82550"/>
          <p14:tracePt t="334" x="5988050" y="100013"/>
          <p14:tracePt t="343" x="5972175" y="100013"/>
          <p14:tracePt t="350" x="5972175" y="107950"/>
          <p14:tracePt t="356" x="5954713" y="107950"/>
          <p14:tracePt t="1137" x="5954713" y="100013"/>
          <p14:tracePt t="1143" x="5946775" y="82550"/>
          <p14:tracePt t="1152" x="5946775" y="58738"/>
          <p14:tracePt t="1160" x="5946775" y="41275"/>
          <p14:tracePt t="6925" x="6859588" y="223838"/>
          <p14:tracePt t="6933" x="7099300" y="514350"/>
          <p14:tracePt t="6950" x="7224713" y="704850"/>
          <p14:tracePt t="6960" x="7356475" y="912813"/>
          <p14:tracePt t="6970" x="7431088" y="1069975"/>
          <p14:tracePt t="6976" x="7513638" y="1193800"/>
          <p14:tracePt t="7001" x="7539038" y="1252538"/>
          <p14:tracePt t="7012" x="7539038" y="1293813"/>
          <p14:tracePt t="7382" x="7556500" y="1301750"/>
          <p14:tracePt t="7389" x="7556500" y="1319213"/>
          <p14:tracePt t="7413" x="7564438" y="1343025"/>
          <p14:tracePt t="7421" x="7564438" y="1360488"/>
          <p14:tracePt t="7433" x="7580313" y="1384300"/>
          <p14:tracePt t="7439" x="7597775" y="1425575"/>
          <p14:tracePt t="7450" x="7605713" y="1458913"/>
          <p14:tracePt t="7469" x="7621588" y="1468438"/>
          <p14:tracePt t="7479" x="7639050" y="1525588"/>
          <p14:tracePt t="7487" x="7654925" y="1543050"/>
          <p14:tracePt t="7500" x="7654925" y="1550988"/>
          <p14:tracePt t="7505" x="7654925" y="1566863"/>
          <p14:tracePt t="7518" x="7662863" y="1566863"/>
          <p14:tracePt t="7533" x="7662863" y="1584325"/>
          <p14:tracePt t="7645" x="7680325" y="1608138"/>
          <p14:tracePt t="7660" x="7680325" y="1625600"/>
          <p14:tracePt t="7668" x="7696200" y="1651000"/>
          <p14:tracePt t="7681" x="7696200" y="1666875"/>
          <p14:tracePt t="7693" x="7705725" y="1682750"/>
          <p14:tracePt t="7700" x="7705725" y="1708150"/>
          <p14:tracePt t="7705" x="7721600" y="1725613"/>
          <p14:tracePt t="7719" x="7737475" y="1749425"/>
          <p14:tracePt t="7737" x="7747000" y="1790700"/>
          <p14:tracePt t="7745" x="7762875" y="1857375"/>
          <p14:tracePt t="7758" x="7788275" y="1898650"/>
          <p14:tracePt t="7767" x="7804150" y="1939925"/>
          <p14:tracePt t="7784" x="7821613" y="1981200"/>
          <p14:tracePt t="7803" x="7821613" y="1998663"/>
          <p14:tracePt t="7833" x="7821613" y="2014538"/>
          <p14:tracePt t="7855" x="7804150" y="2014538"/>
          <p14:tracePt t="7893" x="7788275" y="1998663"/>
          <p14:tracePt t="7916" x="7788275" y="1981200"/>
          <p14:tracePt t="7931" x="7788275" y="1973263"/>
          <p14:tracePt t="7946" x="7788275" y="1957388"/>
          <p14:tracePt t="7962" x="7788275" y="1939925"/>
          <p14:tracePt t="7969" x="7788275" y="1916113"/>
          <p14:tracePt t="7983" x="7788275" y="1898650"/>
          <p14:tracePt t="8001" x="7788275" y="1890713"/>
          <p14:tracePt t="8015" x="7788275" y="1874838"/>
          <p14:tracePt t="8026" x="7804150" y="1857375"/>
          <p14:tracePt t="8033" x="7804150" y="1849438"/>
          <p14:tracePt t="8042" x="7821613" y="1849438"/>
          <p14:tracePt t="8050" x="7829550" y="1849438"/>
          <p14:tracePt t="8084" x="7829550" y="1874838"/>
          <p14:tracePt t="8095" x="7829550" y="1890713"/>
          <p14:tracePt t="8103" x="7821613" y="1916113"/>
          <p14:tracePt t="8118" x="7821613" y="1931988"/>
          <p14:tracePt t="8133" x="7821613" y="1939925"/>
          <p14:tracePt t="8150" x="7804150" y="1973263"/>
          <p14:tracePt t="8172" x="7804150" y="1981200"/>
          <p14:tracePt t="8215" x="7804150" y="1973263"/>
          <p14:tracePt t="8230" x="7821613" y="1973263"/>
          <p14:tracePt t="8245" x="7821613" y="1957388"/>
          <p14:tracePt t="8260" x="7829550" y="1957388"/>
          <p14:tracePt t="8280" x="7845425" y="1931988"/>
          <p14:tracePt t="8293" x="7862888" y="1898650"/>
          <p14:tracePt t="8299" x="7870825" y="1874838"/>
          <p14:tracePt t="8316" x="7870825" y="1849438"/>
          <p14:tracePt t="8320" x="7886700" y="1849438"/>
          <p14:tracePt t="8336" x="7886700" y="1831975"/>
          <p14:tracePt t="8348" x="7904163" y="1816100"/>
          <p14:tracePt t="8359" x="7904163" y="1808163"/>
          <p14:tracePt t="8368" x="7904163" y="1790700"/>
          <p14:tracePt t="8368" x="7912100" y="1790700"/>
          <p14:tracePt t="8381" x="7912100" y="1774825"/>
          <p14:tracePt t="8403" x="7929563" y="1774825"/>
          <p14:tracePt t="8410" x="7929563" y="1766888"/>
          <p14:tracePt t="8454" x="7929563" y="1749425"/>
          <p14:tracePt t="8476" x="7945438" y="1749425"/>
          <p14:tracePt t="8484" x="7945438" y="1733550"/>
          <p14:tracePt t="8619" x="7945438" y="1725613"/>
          <p14:tracePt t="8626" x="7953375" y="1725613"/>
          <p14:tracePt t="8896" x="7970838" y="1725613"/>
          <p14:tracePt t="8904" x="7970838" y="1708150"/>
          <p14:tracePt t="9046" x="7970838" y="1692275"/>
          <p14:tracePt t="9054" x="7986713" y="1692275"/>
          <p14:tracePt t="9249" x="7994650" y="1692275"/>
          <p14:tracePt t="10659" x="7994650" y="1682750"/>
          <p14:tracePt t="10967" x="7994650" y="1666875"/>
          <p14:tracePt t="11259" x="8012113" y="1666875"/>
          <p14:tracePt t="11732" x="8027988" y="1666875"/>
          <p14:tracePt t="11837" x="8037513" y="1666875"/>
          <p14:tracePt t="11994" x="8037513" y="1682750"/>
          <p14:tracePt t="12782" x="8037513" y="1692275"/>
          <p14:tracePt t="12819" x="8027988" y="1692275"/>
          <p14:tracePt t="12864" x="8012113" y="1692275"/>
          <p14:tracePt t="12902" x="8012113" y="1708150"/>
          <p14:tracePt t="12932" x="7994650" y="1708150"/>
          <p14:tracePt t="13074" x="7994650" y="1725613"/>
          <p14:tracePt t="13119" x="7986713" y="1725613"/>
          <p14:tracePt t="13150" x="7970838" y="1725613"/>
          <p14:tracePt t="13186" x="7953375" y="1708150"/>
          <p14:tracePt t="13254" x="7945438" y="1708150"/>
          <p14:tracePt t="13292" x="7929563" y="1708150"/>
          <p14:tracePt t="13329" x="7912100" y="1708150"/>
          <p14:tracePt t="13345" x="7912100" y="1692275"/>
          <p14:tracePt t="13374" x="7904163" y="1692275"/>
          <p14:tracePt t="13419" x="7886700" y="1692275"/>
          <p14:tracePt t="13426" x="7886700" y="1682750"/>
          <p14:tracePt t="13464" x="7870825" y="1682750"/>
          <p14:tracePt t="13509" x="7862888" y="1682750"/>
          <p14:tracePt t="13652" x="7870825" y="1682750"/>
          <p14:tracePt t="13689" x="7886700" y="1682750"/>
          <p14:tracePt t="13711" x="7904163" y="1682750"/>
          <p14:tracePt t="13726" x="7912100" y="1682750"/>
          <p14:tracePt t="13734" x="7929563" y="1682750"/>
          <p14:tracePt t="13763" x="7945438" y="1682750"/>
          <p14:tracePt t="13767" x="7953375" y="1682750"/>
          <p14:tracePt t="13794" x="7970838" y="1682750"/>
          <p14:tracePt t="13809" x="7986713" y="1682750"/>
          <p14:tracePt t="13839" x="7994650" y="1682750"/>
          <p14:tracePt t="13872" x="8012113" y="1682750"/>
          <p14:tracePt t="13899" x="8027988" y="1682750"/>
          <p14:tracePt t="13929" x="8037513" y="1682750"/>
          <p14:tracePt t="13966" x="8053388" y="1682750"/>
          <p14:tracePt t="13996" x="8069263" y="1682750"/>
          <p14:tracePt t="14012" x="8069263" y="1692275"/>
          <p14:tracePt t="14042" x="8078788" y="1692275"/>
          <p14:tracePt t="14086" x="8094663" y="1692275"/>
          <p14:tracePt t="14124" x="8112125" y="1692275"/>
          <p14:tracePt t="14177" x="8120063" y="1692275"/>
          <p14:tracePt t="14214" x="8135938" y="1692275"/>
          <p14:tracePt t="14222" x="8135938" y="1682750"/>
          <p14:tracePt t="14244" x="8153400" y="1682750"/>
          <p14:tracePt t="14259" x="8153400" y="1666875"/>
          <p14:tracePt t="14290" x="8153400" y="1651000"/>
          <p14:tracePt t="14297" x="8161338" y="1651000"/>
          <p14:tracePt t="14319" x="8161338" y="1641475"/>
          <p14:tracePt t="14731" x="8161338" y="1651000"/>
          <p14:tracePt t="15871" x="8153400" y="1651000"/>
          <p14:tracePt t="16082" x="8135938" y="1651000"/>
          <p14:tracePt t="16321" x="8120063" y="1651000"/>
          <p14:tracePt t="16501" x="8112125" y="1651000"/>
          <p14:tracePt t="16599" x="8094663" y="1651000"/>
          <p14:tracePt t="16697" x="8094663" y="1666875"/>
          <p14:tracePt t="16809" x="8078788" y="1666875"/>
          <p14:tracePt t="16989" x="8069263" y="1666875"/>
          <p14:tracePt t="17043" x="8069263" y="1682750"/>
          <p14:tracePt t="17546" x="8069263" y="1666875"/>
          <p14:tracePt t="17583" x="8069263" y="1651000"/>
          <p14:tracePt t="17590" x="8053388" y="1651000"/>
          <p14:tracePt t="17874" x="8053388" y="1666875"/>
          <p14:tracePt t="17896" x="8037513" y="1682750"/>
          <p14:tracePt t="17919" x="8027988" y="1692275"/>
          <p14:tracePt t="17941" x="8027988" y="1708150"/>
          <p14:tracePt t="17957" x="8012113" y="1708150"/>
          <p14:tracePt t="17964" x="8012113" y="1725613"/>
          <p14:tracePt t="17980" x="7994650" y="1733550"/>
          <p14:tracePt t="17994" x="7994650" y="1749425"/>
          <p14:tracePt t="18002" x="7986713" y="1749425"/>
          <p14:tracePt t="18009" x="7970838" y="1766888"/>
          <p14:tracePt t="18025" x="7953375" y="1766888"/>
          <p14:tracePt t="18032" x="7953375" y="1774825"/>
          <p14:tracePt t="18043" x="7945438" y="1790700"/>
          <p14:tracePt t="18059" x="7929563" y="1790700"/>
          <p14:tracePt t="18082" x="7912100" y="1790700"/>
          <p14:tracePt t="18098" x="7904163" y="1808163"/>
          <p14:tracePt t="18174" x="7904163" y="1790700"/>
          <p14:tracePt t="18204" x="7904163" y="1774825"/>
          <p14:tracePt t="18249" x="7904163" y="1766888"/>
          <p14:tracePt t="18256" x="7912100" y="1766888"/>
          <p14:tracePt t="18279" x="7912100" y="1749425"/>
          <p14:tracePt t="18618" x="7912100" y="1766888"/>
          <p14:tracePt t="18946" x="7912100" y="1774825"/>
          <p14:tracePt t="19014" x="7904163" y="1790700"/>
          <p14:tracePt t="19029" x="7904163" y="1808163"/>
          <p14:tracePt t="19036" x="7886700" y="1816100"/>
          <p14:tracePt t="19045" x="7870825" y="1831975"/>
          <p14:tracePt t="19051" x="7862888" y="1857375"/>
          <p14:tracePt t="19059" x="7829550" y="1890713"/>
          <p14:tracePt t="19076" x="7780338" y="1931988"/>
          <p14:tracePt t="19093" x="7737475" y="1981200"/>
          <p14:tracePt t="19109" x="7680325" y="2055813"/>
          <p14:tracePt t="19126" x="7621588" y="2106613"/>
          <p14:tracePt t="19132" x="7605713" y="2139950"/>
          <p14:tracePt t="19143" x="7539038" y="2206625"/>
          <p14:tracePt t="19159" x="7497763" y="2263775"/>
          <p14:tracePt t="19176" x="7456488" y="2330450"/>
          <p14:tracePt t="19192" x="7431088" y="2387600"/>
          <p14:tracePt t="19209" x="7389813" y="2487613"/>
          <p14:tracePt t="19213" x="7356475" y="2554288"/>
          <p14:tracePt t="19232" x="7307263" y="2678113"/>
          <p14:tracePt t="19246" x="7273925" y="2703513"/>
          <p14:tracePt t="19252" x="7232650" y="2819400"/>
          <p14:tracePt t="19257" x="7224713" y="2844800"/>
          <p14:tracePt t="19266" x="7224713" y="2878138"/>
          <p14:tracePt t="19276" x="7191375" y="2927350"/>
          <p14:tracePt t="19293" x="7150100" y="3027363"/>
          <p14:tracePt t="19309" x="7107238" y="3084513"/>
          <p14:tracePt t="19326" x="7107238" y="3092450"/>
          <p14:tracePt t="19342" x="7099300" y="3092450"/>
          <p14:tracePt t="19359" x="7083425" y="3092450"/>
          <p14:tracePt t="19404" x="7065963" y="3051175"/>
          <p14:tracePt t="19418" x="7065963" y="3009900"/>
          <p14:tracePt t="19430" x="7065963" y="2986088"/>
          <p14:tracePt t="19445" x="7058025" y="2919413"/>
          <p14:tracePt t="19456" x="7058025" y="2786063"/>
          <p14:tracePt t="19469" x="7024688" y="2579688"/>
          <p14:tracePt t="19484" x="7024688" y="2487613"/>
          <p14:tracePt t="19497" x="7016750" y="2281238"/>
          <p14:tracePt t="19514" x="6999288" y="2055813"/>
          <p14:tracePt t="19523" x="6967538" y="1831975"/>
          <p14:tracePt t="19533" x="6967538" y="1625600"/>
          <p14:tracePt t="19537" x="6958013" y="1525588"/>
          <p14:tracePt t="19551" x="6958013" y="1425575"/>
          <p14:tracePt t="19568" x="6958013" y="1335088"/>
          <p14:tracePt t="19577" x="6958013" y="1211263"/>
          <p14:tracePt t="19582" x="6958013" y="1127125"/>
          <p14:tracePt t="19590" x="6958013" y="1111250"/>
          <p14:tracePt t="19602" x="6967538" y="1069975"/>
          <p14:tracePt t="19618" x="6967538" y="1052513"/>
          <p14:tracePt t="19634" x="6983413" y="1028700"/>
          <p14:tracePt t="19643" x="6999288" y="987425"/>
          <p14:tracePt t="19649" x="7016750" y="987425"/>
          <p14:tracePt t="19656" x="7024688" y="969963"/>
          <p14:tracePt t="19667" x="7024688" y="962025"/>
          <p14:tracePt t="19675" x="7042150" y="946150"/>
          <p14:tracePt t="19701" x="7058025" y="946150"/>
          <p14:tracePt t="19710" x="7065963" y="928688"/>
          <p14:tracePt t="19716" x="7083425" y="928688"/>
          <p14:tracePt t="19723" x="7107238" y="912813"/>
          <p14:tracePt t="19740" x="7124700" y="912813"/>
          <p14:tracePt t="19750" x="7140575" y="903288"/>
          <p14:tracePt t="19769" x="7150100" y="903288"/>
          <p14:tracePt t="19793" x="7165975" y="903288"/>
          <p14:tracePt t="19817" x="7181850" y="903288"/>
          <p14:tracePt t="19833" x="7191375" y="903288"/>
          <p14:tracePt t="19861" x="7207250" y="903288"/>
          <p14:tracePt t="19891" x="7224713" y="903288"/>
          <p14:tracePt t="19915" x="7232650" y="903288"/>
          <p14:tracePt t="19989" x="7248525" y="903288"/>
          <p14:tracePt t="20011" x="7248525" y="912813"/>
          <p14:tracePt t="20049" x="7265988" y="912813"/>
          <p14:tracePt t="20282" x="7248525" y="928688"/>
          <p14:tracePt t="20485" x="7248525" y="946150"/>
          <p14:tracePt t="20523" x="7248525" y="962025"/>
          <p14:tracePt t="20614" x="7248525" y="969963"/>
          <p14:tracePt t="20658" x="7232650" y="969963"/>
          <p14:tracePt t="21909" x="7232650" y="962025"/>
          <p14:tracePt t="22149" x="7232650" y="946150"/>
          <p14:tracePt t="22239" x="7232650" y="928688"/>
          <p14:tracePt t="24234" x="7224713" y="928688"/>
          <p14:tracePt t="24348" x="7207250" y="928688"/>
          <p14:tracePt t="24617" x="7207250" y="912813"/>
          <p14:tracePt t="24939" x="7207250" y="903288"/>
          <p14:tracePt t="24961" x="7224713" y="903288"/>
          <p14:tracePt t="25494" x="7224713" y="869950"/>
          <p14:tracePt t="25503" x="7224713" y="862013"/>
          <p14:tracePt t="25512" x="7224713" y="846138"/>
          <p14:tracePt t="25525" x="7224713" y="828675"/>
          <p14:tracePt t="25532" x="7224713" y="804863"/>
          <p14:tracePt t="25540" x="7207250" y="787400"/>
          <p14:tracePt t="25549" x="7207250" y="746125"/>
          <p14:tracePt t="25559" x="7207250" y="738188"/>
          <p14:tracePt t="25578" x="7181850" y="596900"/>
          <p14:tracePt t="25587" x="7165975" y="539750"/>
          <p14:tracePt t="25592" x="7150100" y="496888"/>
          <p14:tracePt t="25599" x="7140575" y="406400"/>
          <p14:tracePt t="25605" x="7124700" y="306388"/>
          <p14:tracePt t="25617" x="7099300" y="249238"/>
          <p14:tracePt t="25633" x="7083425" y="123825"/>
        </p14:tracePtLst>
      </p14:laserTraceLst>
    </p:ext>
  </p:extLs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9B9E5E-F318-CB1B-C769-3491DAEF524E}"/>
              </a:ext>
            </a:extLst>
          </p:cNvPr>
          <p:cNvSpPr>
            <a:spLocks noGrp="1"/>
          </p:cNvSpPr>
          <p:nvPr>
            <p:ph type="title"/>
          </p:nvPr>
        </p:nvSpPr>
        <p:spPr/>
        <p:txBody>
          <a:bodyPr>
            <a:normAutofit fontScale="90000"/>
          </a:bodyPr>
          <a:lstStyle/>
          <a:p>
            <a:r>
              <a:rPr lang="en-US" sz="3600">
                <a:ea typeface="+mj-lt"/>
                <a:cs typeface="+mj-lt"/>
              </a:rPr>
              <a:t>Comparative Regression Analysis with and</a:t>
            </a:r>
            <a:endParaRPr lang="en-US"/>
          </a:p>
          <a:p>
            <a:r>
              <a:rPr lang="en-US" sz="3600">
                <a:ea typeface="+mj-lt"/>
                <a:cs typeface="+mj-lt"/>
              </a:rPr>
              <a:t>without Lagged Variables - Ordinary Least</a:t>
            </a:r>
            <a:br>
              <a:rPr lang="en-US" sz="3600">
                <a:ea typeface="+mj-lt"/>
                <a:cs typeface="+mj-lt"/>
              </a:rPr>
            </a:br>
            <a:r>
              <a:rPr lang="en-US" sz="3600">
                <a:ea typeface="+mj-lt"/>
                <a:cs typeface="+mj-lt"/>
              </a:rPr>
              <a:t>Squares (OLS)</a:t>
            </a:r>
            <a:endParaRPr lang="en-US"/>
          </a:p>
        </p:txBody>
      </p:sp>
      <p:sp>
        <p:nvSpPr>
          <p:cNvPr id="3" name="Content Placeholder 2">
            <a:extLst>
              <a:ext uri="{FF2B5EF4-FFF2-40B4-BE49-F238E27FC236}">
                <a16:creationId xmlns:a16="http://schemas.microsoft.com/office/drawing/2014/main" id="{9DD715EE-7B1D-05F5-CEDC-1662E4761576}"/>
              </a:ext>
            </a:extLst>
          </p:cNvPr>
          <p:cNvSpPr>
            <a:spLocks noGrp="1"/>
          </p:cNvSpPr>
          <p:nvPr>
            <p:ph idx="1"/>
          </p:nvPr>
        </p:nvSpPr>
        <p:spPr/>
        <p:txBody>
          <a:bodyPr vert="horz" lIns="91440" tIns="45720" rIns="91440" bIns="45720" rtlCol="0" anchor="t">
            <a:normAutofit/>
          </a:bodyPr>
          <a:lstStyle/>
          <a:p>
            <a:pPr marL="0" indent="0">
              <a:lnSpc>
                <a:spcPct val="110000"/>
              </a:lnSpc>
              <a:buFont typeface="Arial" panose="020B0604020202020204" pitchFamily="34" charset="0"/>
              <a:buNone/>
            </a:pPr>
            <a:r>
              <a:rPr lang="en-US" sz="2400" b="1">
                <a:highlight>
                  <a:srgbClr val="FFFFFF"/>
                </a:highlight>
                <a:latin typeface="Arial" panose="020B0604020202020204" pitchFamily="34" charset="0"/>
                <a:cs typeface="Arial" panose="020B0604020202020204" pitchFamily="34" charset="0"/>
              </a:rPr>
              <a:t>Objective:</a:t>
            </a:r>
            <a:r>
              <a:rPr lang="en-US" sz="2400">
                <a:highlight>
                  <a:srgbClr val="FFFFFF"/>
                </a:highlight>
                <a:latin typeface="Arial" panose="020B0604020202020204" pitchFamily="34" charset="0"/>
                <a:cs typeface="Arial" panose="020B0604020202020204" pitchFamily="34" charset="0"/>
              </a:rPr>
              <a:t> Examine the effectiveness of incorporating lagged variables into regression models for predicting COVID-19 cases.</a:t>
            </a:r>
          </a:p>
          <a:p>
            <a:pPr marL="0" indent="0">
              <a:lnSpc>
                <a:spcPct val="110000"/>
              </a:lnSpc>
              <a:buFont typeface="Arial" panose="020B0604020202020204" pitchFamily="34" charset="0"/>
              <a:buNone/>
            </a:pPr>
            <a:r>
              <a:rPr lang="en-US" sz="2400" b="1">
                <a:highlight>
                  <a:srgbClr val="FFFFFF"/>
                </a:highlight>
                <a:latin typeface="Arial" panose="020B0604020202020204" pitchFamily="34" charset="0"/>
                <a:cs typeface="Arial" panose="020B0604020202020204" pitchFamily="34" charset="0"/>
              </a:rPr>
              <a:t>Methodology:</a:t>
            </a:r>
            <a:r>
              <a:rPr lang="en-US" sz="2400">
                <a:highlight>
                  <a:srgbClr val="FFFFFF"/>
                </a:highlight>
                <a:latin typeface="Arial" panose="020B0604020202020204" pitchFamily="34" charset="0"/>
                <a:cs typeface="Arial" panose="020B0604020202020204" pitchFamily="34" charset="0"/>
              </a:rPr>
              <a:t> Two OLS regression models were developed; one with current environmental data and another enhanced with lagged environmental data from the previous week.</a:t>
            </a:r>
          </a:p>
          <a:p>
            <a:pPr marL="0" indent="0">
              <a:lnSpc>
                <a:spcPct val="110000"/>
              </a:lnSpc>
              <a:buFont typeface="Arial" panose="020B0604020202020204" pitchFamily="34" charset="0"/>
              <a:buNone/>
            </a:pPr>
            <a:r>
              <a:rPr lang="en-US" sz="2400" b="1">
                <a:highlight>
                  <a:srgbClr val="FFFFFF"/>
                </a:highlight>
                <a:latin typeface="Arial" panose="020B0604020202020204" pitchFamily="34" charset="0"/>
                <a:cs typeface="Arial" panose="020B0604020202020204" pitchFamily="34" charset="0"/>
              </a:rPr>
              <a:t>Rationale:</a:t>
            </a:r>
            <a:r>
              <a:rPr lang="en-US" sz="2400">
                <a:highlight>
                  <a:srgbClr val="FFFFFF"/>
                </a:highlight>
                <a:latin typeface="Arial" panose="020B0604020202020204" pitchFamily="34" charset="0"/>
                <a:cs typeface="Arial" panose="020B0604020202020204" pitchFamily="34" charset="0"/>
              </a:rPr>
              <a:t> To capture the delayed effects of environmental factors on COVID-19 transmission rates.</a:t>
            </a:r>
          </a:p>
        </p:txBody>
      </p:sp>
      <p:pic>
        <p:nvPicPr>
          <p:cNvPr id="5" name="slide 12">
            <a:hlinkClick r:id="" action="ppaction://media"/>
            <a:extLst>
              <a:ext uri="{FF2B5EF4-FFF2-40B4-BE49-F238E27FC236}">
                <a16:creationId xmlns:a16="http://schemas.microsoft.com/office/drawing/2014/main" id="{0EB5474B-1E9B-30F5-C824-F258228CD33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50600" y="6028473"/>
            <a:ext cx="406400" cy="406400"/>
          </a:xfrm>
          <a:prstGeom prst="rect">
            <a:avLst/>
          </a:prstGeom>
        </p:spPr>
      </p:pic>
    </p:spTree>
    <p:extLst>
      <p:ext uri="{BB962C8B-B14F-4D97-AF65-F5344CB8AC3E}">
        <p14:creationId xmlns:p14="http://schemas.microsoft.com/office/powerpoint/2010/main" val="468009520"/>
      </p:ext>
    </p:extLst>
  </p:cSld>
  <p:clrMapOvr>
    <a:masterClrMapping/>
  </p:clrMapOvr>
  <mc:AlternateContent xmlns:mc="http://schemas.openxmlformats.org/markup-compatibility/2006">
    <mc:Choice xmlns:p14="http://schemas.microsoft.com/office/powerpoint/2010/main" Requires="p14">
      <p:transition spd="slow" p14:dur="2000" advTm="4526"/>
    </mc:Choice>
    <mc:Fallback>
      <p:transition spd="slow" advTm="452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41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45A43C-5FB1-39EF-8411-67F00BCFA545}"/>
              </a:ext>
            </a:extLst>
          </p:cNvPr>
          <p:cNvSpPr>
            <a:spLocks noGrp="1"/>
          </p:cNvSpPr>
          <p:nvPr>
            <p:ph type="title"/>
          </p:nvPr>
        </p:nvSpPr>
        <p:spPr>
          <a:xfrm>
            <a:off x="838200" y="0"/>
            <a:ext cx="10515600" cy="1325563"/>
          </a:xfrm>
        </p:spPr>
        <p:txBody>
          <a:bodyPr/>
          <a:lstStyle/>
          <a:p>
            <a:r>
              <a:rPr lang="en-US"/>
              <a:t>Initial Model without Lagged Variables</a:t>
            </a:r>
          </a:p>
        </p:txBody>
      </p:sp>
      <p:sp>
        <p:nvSpPr>
          <p:cNvPr id="3" name="Content Placeholder 2">
            <a:extLst>
              <a:ext uri="{FF2B5EF4-FFF2-40B4-BE49-F238E27FC236}">
                <a16:creationId xmlns:a16="http://schemas.microsoft.com/office/drawing/2014/main" id="{CE6C530D-6893-0E89-0902-5DEFED7BDED0}"/>
              </a:ext>
            </a:extLst>
          </p:cNvPr>
          <p:cNvSpPr>
            <a:spLocks noGrp="1"/>
          </p:cNvSpPr>
          <p:nvPr>
            <p:ph idx="1"/>
          </p:nvPr>
        </p:nvSpPr>
        <p:spPr>
          <a:xfrm>
            <a:off x="0" y="1303913"/>
            <a:ext cx="5656990" cy="4351338"/>
          </a:xfrm>
        </p:spPr>
        <p:txBody>
          <a:bodyPr>
            <a:normAutofit fontScale="92500"/>
          </a:bodyPr>
          <a:lstStyle/>
          <a:p>
            <a:r>
              <a:rPr lang="en-US" b="1"/>
              <a:t>Variables Used</a:t>
            </a:r>
            <a:r>
              <a:rPr lang="en-US"/>
              <a:t>: Average temperature, minimum temperature, maximum temperature, rainfall, and relative humidity.</a:t>
            </a:r>
          </a:p>
          <a:p>
            <a:r>
              <a:rPr lang="en-US"/>
              <a:t>Results Summary:</a:t>
            </a:r>
          </a:p>
          <a:p>
            <a:pPr lvl="1"/>
            <a:r>
              <a:rPr lang="en-US"/>
              <a:t>R-squared: 0.082, indicating that about 8.2% of the variability in new confirmed COVID-19 cases per 1000 people is explained by the model.</a:t>
            </a:r>
          </a:p>
          <a:p>
            <a:pPr lvl="1"/>
            <a:r>
              <a:rPr lang="en-US"/>
              <a:t>Significant predictors: All initial environmental factors had a noticeable impact on COVID-19 case predictions.</a:t>
            </a:r>
          </a:p>
        </p:txBody>
      </p:sp>
      <p:pic>
        <p:nvPicPr>
          <p:cNvPr id="5" name="Picture 4">
            <a:extLst>
              <a:ext uri="{FF2B5EF4-FFF2-40B4-BE49-F238E27FC236}">
                <a16:creationId xmlns:a16="http://schemas.microsoft.com/office/drawing/2014/main" id="{BF7B812C-AC6B-E40D-5D2D-67605DD7D9B4}"/>
              </a:ext>
            </a:extLst>
          </p:cNvPr>
          <p:cNvPicPr>
            <a:picLocks noChangeAspect="1"/>
          </p:cNvPicPr>
          <p:nvPr/>
        </p:nvPicPr>
        <p:blipFill>
          <a:blip r:embed="rId4"/>
          <a:stretch>
            <a:fillRect/>
          </a:stretch>
        </p:blipFill>
        <p:spPr>
          <a:xfrm>
            <a:off x="5656990" y="1253331"/>
            <a:ext cx="6388734" cy="4351337"/>
          </a:xfrm>
          <a:prstGeom prst="rect">
            <a:avLst/>
          </a:prstGeom>
        </p:spPr>
      </p:pic>
      <p:pic>
        <p:nvPicPr>
          <p:cNvPr id="7" name="slide 13">
            <a:hlinkClick r:id="" action="ppaction://media"/>
            <a:extLst>
              <a:ext uri="{FF2B5EF4-FFF2-40B4-BE49-F238E27FC236}">
                <a16:creationId xmlns:a16="http://schemas.microsoft.com/office/drawing/2014/main" id="{C526BDA4-1761-7A4F-148C-9C1372E724C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53800" y="6043342"/>
            <a:ext cx="406400" cy="406400"/>
          </a:xfrm>
          <a:prstGeom prst="rect">
            <a:avLst/>
          </a:prstGeom>
        </p:spPr>
      </p:pic>
    </p:spTree>
    <p:extLst>
      <p:ext uri="{BB962C8B-B14F-4D97-AF65-F5344CB8AC3E}">
        <p14:creationId xmlns:p14="http://schemas.microsoft.com/office/powerpoint/2010/main" val="2162601870"/>
      </p:ext>
    </p:extLst>
  </p:cSld>
  <p:clrMapOvr>
    <a:masterClrMapping/>
  </p:clrMapOvr>
  <mc:AlternateContent xmlns:mc="http://schemas.openxmlformats.org/markup-compatibility/2006">
    <mc:Choice xmlns:p14="http://schemas.microsoft.com/office/powerpoint/2010/main" Requires="p14">
      <p:transition spd="slow" p14:dur="2000" advTm="18832"/>
    </mc:Choice>
    <mc:Fallback>
      <p:transition spd="slow" advTm="1883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8832"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45A43C-5FB1-39EF-8411-67F00BCFA545}"/>
              </a:ext>
            </a:extLst>
          </p:cNvPr>
          <p:cNvSpPr>
            <a:spLocks noGrp="1"/>
          </p:cNvSpPr>
          <p:nvPr>
            <p:ph type="title"/>
          </p:nvPr>
        </p:nvSpPr>
        <p:spPr>
          <a:xfrm>
            <a:off x="838200" y="0"/>
            <a:ext cx="10515600" cy="1325563"/>
          </a:xfrm>
        </p:spPr>
        <p:txBody>
          <a:bodyPr/>
          <a:lstStyle/>
          <a:p>
            <a:r>
              <a:rPr lang="en-US"/>
              <a:t>Enhanced Model with Lagged Variables</a:t>
            </a:r>
          </a:p>
        </p:txBody>
      </p:sp>
      <p:sp>
        <p:nvSpPr>
          <p:cNvPr id="3" name="Content Placeholder 2">
            <a:extLst>
              <a:ext uri="{FF2B5EF4-FFF2-40B4-BE49-F238E27FC236}">
                <a16:creationId xmlns:a16="http://schemas.microsoft.com/office/drawing/2014/main" id="{CE6C530D-6893-0E89-0902-5DEFED7BDED0}"/>
              </a:ext>
            </a:extLst>
          </p:cNvPr>
          <p:cNvSpPr>
            <a:spLocks noGrp="1"/>
          </p:cNvSpPr>
          <p:nvPr>
            <p:ph idx="1"/>
          </p:nvPr>
        </p:nvSpPr>
        <p:spPr>
          <a:xfrm>
            <a:off x="0" y="1303913"/>
            <a:ext cx="5656990" cy="4351338"/>
          </a:xfrm>
        </p:spPr>
        <p:txBody>
          <a:bodyPr>
            <a:normAutofit/>
          </a:bodyPr>
          <a:lstStyle/>
          <a:p>
            <a:r>
              <a:rPr lang="en-US" b="1"/>
              <a:t>New Variables: </a:t>
            </a:r>
            <a:r>
              <a:rPr lang="en-US"/>
              <a:t>Lagged confirmed cases and lagged average temperature were added.</a:t>
            </a:r>
          </a:p>
          <a:p>
            <a:r>
              <a:rPr lang="en-US"/>
              <a:t>Results Summary:</a:t>
            </a:r>
          </a:p>
          <a:p>
            <a:pPr lvl="1"/>
            <a:r>
              <a:rPr lang="en-US"/>
              <a:t>R-squared Improved to 0.560, showing that 56% of the variability is now explained by the model, significantly enhancing predictive accuracy.</a:t>
            </a:r>
          </a:p>
          <a:p>
            <a:pPr lvl="1"/>
            <a:r>
              <a:rPr lang="en-US"/>
              <a:t>F-statistic: Increased to approximately 82,960, underscoring the model’s robustness.</a:t>
            </a:r>
          </a:p>
        </p:txBody>
      </p:sp>
      <p:pic>
        <p:nvPicPr>
          <p:cNvPr id="6" name="Picture 5">
            <a:extLst>
              <a:ext uri="{FF2B5EF4-FFF2-40B4-BE49-F238E27FC236}">
                <a16:creationId xmlns:a16="http://schemas.microsoft.com/office/drawing/2014/main" id="{058312B1-58F4-F047-D248-4A33D2D056FD}"/>
              </a:ext>
            </a:extLst>
          </p:cNvPr>
          <p:cNvPicPr>
            <a:picLocks noChangeAspect="1"/>
          </p:cNvPicPr>
          <p:nvPr/>
        </p:nvPicPr>
        <p:blipFill>
          <a:blip r:embed="rId4"/>
          <a:stretch>
            <a:fillRect/>
          </a:stretch>
        </p:blipFill>
        <p:spPr>
          <a:xfrm>
            <a:off x="5656990" y="1215434"/>
            <a:ext cx="6425411" cy="4549946"/>
          </a:xfrm>
          <a:prstGeom prst="rect">
            <a:avLst/>
          </a:prstGeom>
        </p:spPr>
      </p:pic>
      <p:pic>
        <p:nvPicPr>
          <p:cNvPr id="7" name="Slide 14">
            <a:hlinkClick r:id="" action="ppaction://media"/>
            <a:extLst>
              <a:ext uri="{FF2B5EF4-FFF2-40B4-BE49-F238E27FC236}">
                <a16:creationId xmlns:a16="http://schemas.microsoft.com/office/drawing/2014/main" id="{ADA624CE-30BB-C724-85C8-475307958F3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50600" y="6050775"/>
            <a:ext cx="406400" cy="406400"/>
          </a:xfrm>
          <a:prstGeom prst="rect">
            <a:avLst/>
          </a:prstGeom>
        </p:spPr>
      </p:pic>
    </p:spTree>
    <p:extLst>
      <p:ext uri="{BB962C8B-B14F-4D97-AF65-F5344CB8AC3E}">
        <p14:creationId xmlns:p14="http://schemas.microsoft.com/office/powerpoint/2010/main" val="2826530935"/>
      </p:ext>
    </p:extLst>
  </p:cSld>
  <p:clrMapOvr>
    <a:masterClrMapping/>
  </p:clrMapOvr>
  <mc:AlternateContent xmlns:mc="http://schemas.openxmlformats.org/markup-compatibility/2006">
    <mc:Choice xmlns:p14="http://schemas.microsoft.com/office/powerpoint/2010/main" Requires="p14">
      <p:transition spd="slow" p14:dur="2000" advTm="18867"/>
    </mc:Choice>
    <mc:Fallback>
      <p:transition spd="slow" advTm="1886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8867"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45A43C-5FB1-39EF-8411-67F00BCFA545}"/>
              </a:ext>
            </a:extLst>
          </p:cNvPr>
          <p:cNvSpPr>
            <a:spLocks noGrp="1"/>
          </p:cNvSpPr>
          <p:nvPr>
            <p:ph type="title"/>
          </p:nvPr>
        </p:nvSpPr>
        <p:spPr>
          <a:xfrm>
            <a:off x="838200" y="0"/>
            <a:ext cx="11137490" cy="1325563"/>
          </a:xfrm>
        </p:spPr>
        <p:txBody>
          <a:bodyPr/>
          <a:lstStyle/>
          <a:p>
            <a:r>
              <a:rPr lang="en-US"/>
              <a:t>Comparative Analysis and Model Improvement</a:t>
            </a:r>
          </a:p>
        </p:txBody>
      </p:sp>
      <p:sp>
        <p:nvSpPr>
          <p:cNvPr id="3" name="Content Placeholder 2">
            <a:extLst>
              <a:ext uri="{FF2B5EF4-FFF2-40B4-BE49-F238E27FC236}">
                <a16:creationId xmlns:a16="http://schemas.microsoft.com/office/drawing/2014/main" id="{CE6C530D-6893-0E89-0902-5DEFED7BDED0}"/>
              </a:ext>
            </a:extLst>
          </p:cNvPr>
          <p:cNvSpPr>
            <a:spLocks noGrp="1"/>
          </p:cNvSpPr>
          <p:nvPr>
            <p:ph idx="1"/>
          </p:nvPr>
        </p:nvSpPr>
        <p:spPr>
          <a:xfrm>
            <a:off x="0" y="1303913"/>
            <a:ext cx="11427050" cy="4351338"/>
          </a:xfrm>
        </p:spPr>
        <p:txBody>
          <a:bodyPr>
            <a:normAutofit/>
          </a:bodyPr>
          <a:lstStyle/>
          <a:p>
            <a:r>
              <a:rPr lang="en-US" b="1"/>
              <a:t>Improvements Noted:</a:t>
            </a:r>
          </a:p>
          <a:p>
            <a:pPr lvl="1"/>
            <a:r>
              <a:rPr lang="en-US"/>
              <a:t>Adjusted R-squared increased dramatically from 0.082 in the initial model to 0.560 in the enhanced model.</a:t>
            </a:r>
          </a:p>
          <a:p>
            <a:pPr lvl="1"/>
            <a:r>
              <a:rPr lang="en-US"/>
              <a:t>The Durbin-Watson statistic improved, indicating reduced autocorrelation among residuals.</a:t>
            </a:r>
          </a:p>
          <a:p>
            <a:r>
              <a:rPr lang="en-US" b="1"/>
              <a:t>Diagnostics Issues:</a:t>
            </a:r>
          </a:p>
          <a:p>
            <a:pPr lvl="1"/>
            <a:r>
              <a:rPr lang="en-US"/>
              <a:t>Omnibus and Jarque-Bera tests still indicate non-normal distribution of residuals, suggesting the presence of outliers or model misspecification.</a:t>
            </a:r>
          </a:p>
          <a:p>
            <a:pPr lvl="1"/>
            <a:r>
              <a:rPr lang="en-US"/>
              <a:t>Next Steps: Consideration of more sophisticated time-series models or transformations of the dependent variable to further refine model accuracy.</a:t>
            </a:r>
          </a:p>
        </p:txBody>
      </p:sp>
      <p:pic>
        <p:nvPicPr>
          <p:cNvPr id="4" name="Recorded Sound">
            <a:hlinkClick r:id="" action="ppaction://media"/>
            <a:extLst>
              <a:ext uri="{FF2B5EF4-FFF2-40B4-BE49-F238E27FC236}">
                <a16:creationId xmlns:a16="http://schemas.microsoft.com/office/drawing/2014/main" id="{BF7FC9B8-AB4E-88EF-2B0A-A304251BC19D}"/>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223850" y="6087946"/>
            <a:ext cx="406400" cy="406400"/>
          </a:xfrm>
          <a:prstGeom prst="rect">
            <a:avLst/>
          </a:prstGeom>
        </p:spPr>
      </p:pic>
    </p:spTree>
    <p:extLst>
      <p:ext uri="{BB962C8B-B14F-4D97-AF65-F5344CB8AC3E}">
        <p14:creationId xmlns:p14="http://schemas.microsoft.com/office/powerpoint/2010/main" val="791121667"/>
      </p:ext>
    </p:extLst>
  </p:cSld>
  <p:clrMapOvr>
    <a:masterClrMapping/>
  </p:clrMapOvr>
  <mc:AlternateContent xmlns:mc="http://schemas.openxmlformats.org/markup-compatibility/2006">
    <mc:Choice xmlns:p14="http://schemas.microsoft.com/office/powerpoint/2010/main" Requires="p14">
      <p:transition spd="slow" p14:dur="2000" advTm="21705"/>
    </mc:Choice>
    <mc:Fallback>
      <p:transition spd="slow" advTm="2170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170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45A43C-5FB1-39EF-8411-67F00BCFA545}"/>
              </a:ext>
            </a:extLst>
          </p:cNvPr>
          <p:cNvSpPr>
            <a:spLocks noGrp="1"/>
          </p:cNvSpPr>
          <p:nvPr>
            <p:ph type="title"/>
          </p:nvPr>
        </p:nvSpPr>
        <p:spPr>
          <a:xfrm>
            <a:off x="838200" y="0"/>
            <a:ext cx="11137490" cy="1325563"/>
          </a:xfrm>
        </p:spPr>
        <p:txBody>
          <a:bodyPr/>
          <a:lstStyle/>
          <a:p>
            <a:r>
              <a:rPr lang="en-US"/>
              <a:t>Visual Comparison and Conclusion</a:t>
            </a:r>
          </a:p>
        </p:txBody>
      </p:sp>
      <p:sp>
        <p:nvSpPr>
          <p:cNvPr id="3" name="Content Placeholder 2">
            <a:extLst>
              <a:ext uri="{FF2B5EF4-FFF2-40B4-BE49-F238E27FC236}">
                <a16:creationId xmlns:a16="http://schemas.microsoft.com/office/drawing/2014/main" id="{CE6C530D-6893-0E89-0902-5DEFED7BDED0}"/>
              </a:ext>
            </a:extLst>
          </p:cNvPr>
          <p:cNvSpPr>
            <a:spLocks noGrp="1"/>
          </p:cNvSpPr>
          <p:nvPr>
            <p:ph idx="1"/>
          </p:nvPr>
        </p:nvSpPr>
        <p:spPr>
          <a:xfrm>
            <a:off x="0" y="1876149"/>
            <a:ext cx="11427050" cy="5191277"/>
          </a:xfrm>
        </p:spPr>
        <p:txBody>
          <a:bodyPr>
            <a:normAutofit/>
          </a:bodyPr>
          <a:lstStyle/>
          <a:p>
            <a:endParaRPr lang="en-US" b="1"/>
          </a:p>
          <a:p>
            <a:endParaRPr lang="en-US" b="1"/>
          </a:p>
          <a:p>
            <a:endParaRPr lang="en-US" b="1"/>
          </a:p>
          <a:p>
            <a:endParaRPr lang="en-US" b="1"/>
          </a:p>
          <a:p>
            <a:endParaRPr lang="en-US" b="1"/>
          </a:p>
          <a:p>
            <a:endParaRPr lang="en-US" b="1"/>
          </a:p>
          <a:p>
            <a:endParaRPr lang="en-US" b="1"/>
          </a:p>
          <a:p>
            <a:r>
              <a:rPr lang="en-US" b="1"/>
              <a:t>Conclusion: </a:t>
            </a:r>
            <a:r>
              <a:rPr lang="en-US"/>
              <a:t>The inclusion of lagged variables significantly improves the model's ability to predict new COVID-19 cases, highlighting the importance of considering temporal dynamics in epidemiological modeling.</a:t>
            </a:r>
          </a:p>
        </p:txBody>
      </p:sp>
      <p:pic>
        <p:nvPicPr>
          <p:cNvPr id="5" name="Picture 4">
            <a:extLst>
              <a:ext uri="{FF2B5EF4-FFF2-40B4-BE49-F238E27FC236}">
                <a16:creationId xmlns:a16="http://schemas.microsoft.com/office/drawing/2014/main" id="{3FA5E12B-9374-13D0-87E7-E7CE9703B882}"/>
              </a:ext>
            </a:extLst>
          </p:cNvPr>
          <p:cNvPicPr>
            <a:picLocks noChangeAspect="1"/>
          </p:cNvPicPr>
          <p:nvPr/>
        </p:nvPicPr>
        <p:blipFill>
          <a:blip r:embed="rId4"/>
          <a:stretch>
            <a:fillRect/>
          </a:stretch>
        </p:blipFill>
        <p:spPr>
          <a:xfrm>
            <a:off x="1333255" y="1008050"/>
            <a:ext cx="8040820" cy="3986625"/>
          </a:xfrm>
          <a:prstGeom prst="rect">
            <a:avLst/>
          </a:prstGeom>
        </p:spPr>
      </p:pic>
      <p:pic>
        <p:nvPicPr>
          <p:cNvPr id="6" name="Recorded Sound">
            <a:hlinkClick r:id="" action="ppaction://media"/>
            <a:extLst>
              <a:ext uri="{FF2B5EF4-FFF2-40B4-BE49-F238E27FC236}">
                <a16:creationId xmlns:a16="http://schemas.microsoft.com/office/drawing/2014/main" id="{C5822218-60A5-9BA3-C9E1-EEDF592939A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3850" y="6073078"/>
            <a:ext cx="406400" cy="406400"/>
          </a:xfrm>
          <a:prstGeom prst="rect">
            <a:avLst/>
          </a:prstGeom>
        </p:spPr>
      </p:pic>
    </p:spTree>
    <p:extLst>
      <p:ext uri="{BB962C8B-B14F-4D97-AF65-F5344CB8AC3E}">
        <p14:creationId xmlns:p14="http://schemas.microsoft.com/office/powerpoint/2010/main" val="72990668"/>
      </p:ext>
    </p:extLst>
  </p:cSld>
  <p:clrMapOvr>
    <a:masterClrMapping/>
  </p:clrMapOvr>
  <mc:AlternateContent xmlns:mc="http://schemas.openxmlformats.org/markup-compatibility/2006">
    <mc:Choice xmlns:p14="http://schemas.microsoft.com/office/powerpoint/2010/main" Requires="p14">
      <p:transition spd="slow" p14:dur="2000" advTm="14089"/>
    </mc:Choice>
    <mc:Fallback>
      <p:transition spd="slow" advTm="1408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089"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4FAEFC-5F5E-BD19-83F7-03EBB76EC804}"/>
              </a:ext>
            </a:extLst>
          </p:cNvPr>
          <p:cNvSpPr>
            <a:spLocks noGrp="1"/>
          </p:cNvSpPr>
          <p:nvPr>
            <p:ph type="title"/>
          </p:nvPr>
        </p:nvSpPr>
        <p:spPr/>
        <p:txBody>
          <a:bodyPr>
            <a:normAutofit/>
          </a:bodyPr>
          <a:lstStyle/>
          <a:p>
            <a:r>
              <a:rPr lang="en-US" sz="3600" b="0" i="0">
                <a:effectLst/>
                <a:highlight>
                  <a:srgbClr val="FFFFFF"/>
                </a:highlight>
                <a:latin typeface="Arial" panose="020B0604020202020204" pitchFamily="34" charset="0"/>
              </a:rPr>
              <a:t>Impact of Weather on COVID-19 Rates</a:t>
            </a:r>
            <a:endParaRPr lang="en-US" sz="3600"/>
          </a:p>
        </p:txBody>
      </p:sp>
      <p:sp>
        <p:nvSpPr>
          <p:cNvPr id="3" name="Content Placeholder 2">
            <a:extLst>
              <a:ext uri="{FF2B5EF4-FFF2-40B4-BE49-F238E27FC236}">
                <a16:creationId xmlns:a16="http://schemas.microsoft.com/office/drawing/2014/main" id="{00F19510-26F4-CCEA-BF11-8017348F49F1}"/>
              </a:ext>
            </a:extLst>
          </p:cNvPr>
          <p:cNvSpPr>
            <a:spLocks noGrp="1"/>
          </p:cNvSpPr>
          <p:nvPr>
            <p:ph idx="1"/>
          </p:nvPr>
        </p:nvSpPr>
        <p:spPr>
          <a:xfrm>
            <a:off x="838200" y="1825625"/>
            <a:ext cx="5257800" cy="4351338"/>
          </a:xfrm>
        </p:spPr>
        <p:txBody>
          <a:bodyPr>
            <a:normAutofit/>
          </a:bodyPr>
          <a:lstStyle/>
          <a:p>
            <a:r>
              <a:rPr lang="en-US" sz="2000"/>
              <a:t>k-means clustering</a:t>
            </a:r>
          </a:p>
          <a:p>
            <a:pPr lvl="1"/>
            <a:r>
              <a:rPr lang="en-US" sz="1600"/>
              <a:t>4 clusters based in inertia</a:t>
            </a:r>
          </a:p>
          <a:p>
            <a:r>
              <a:rPr lang="en-US" sz="2000"/>
              <a:t>Decrease in the transmissibility of COVID-19 at temperatures exceeding 30°C, under 30°C, or under a 20% relative humidity.</a:t>
            </a:r>
          </a:p>
        </p:txBody>
      </p:sp>
      <p:pic>
        <p:nvPicPr>
          <p:cNvPr id="4" name="Picture 3">
            <a:extLst>
              <a:ext uri="{FF2B5EF4-FFF2-40B4-BE49-F238E27FC236}">
                <a16:creationId xmlns:a16="http://schemas.microsoft.com/office/drawing/2014/main" id="{8D81B8D3-CFC6-0887-DD07-EFECC75ED907}"/>
              </a:ext>
            </a:extLst>
          </p:cNvPr>
          <p:cNvPicPr>
            <a:picLocks noChangeAspect="1"/>
          </p:cNvPicPr>
          <p:nvPr/>
        </p:nvPicPr>
        <p:blipFill>
          <a:blip r:embed="rId5"/>
          <a:stretch>
            <a:fillRect/>
          </a:stretch>
        </p:blipFill>
        <p:spPr>
          <a:xfrm>
            <a:off x="6537457" y="1825625"/>
            <a:ext cx="4114800" cy="4165600"/>
          </a:xfrm>
          <a:prstGeom prst="rect">
            <a:avLst/>
          </a:prstGeom>
        </p:spPr>
      </p:pic>
      <p:sp>
        <p:nvSpPr>
          <p:cNvPr id="5" name="Rectangle 4">
            <a:extLst>
              <a:ext uri="{FF2B5EF4-FFF2-40B4-BE49-F238E27FC236}">
                <a16:creationId xmlns:a16="http://schemas.microsoft.com/office/drawing/2014/main" id="{0FCBCF8B-C860-181D-8F9B-61AA62A9EEFD}"/>
              </a:ext>
            </a:extLst>
          </p:cNvPr>
          <p:cNvSpPr/>
          <p:nvPr/>
        </p:nvSpPr>
        <p:spPr>
          <a:xfrm rot="16200000">
            <a:off x="9156573" y="3590693"/>
            <a:ext cx="3381661" cy="390293"/>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200"/>
              <a:t>Confirmed Cases Per Capita</a:t>
            </a:r>
          </a:p>
        </p:txBody>
      </p:sp>
      <p:pic>
        <p:nvPicPr>
          <p:cNvPr id="29" name="Audio 28">
            <a:extLst>
              <a:ext uri="{FF2B5EF4-FFF2-40B4-BE49-F238E27FC236}">
                <a16:creationId xmlns:a16="http://schemas.microsoft.com/office/drawing/2014/main" id="{D55F700F-5DF4-5FC6-3A55-5FD5690E4AB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353026450"/>
      </p:ext>
    </p:extLst>
  </p:cSld>
  <p:clrMapOvr>
    <a:masterClrMapping/>
  </p:clrMapOvr>
  <mc:AlternateContent xmlns:mc="http://schemas.openxmlformats.org/markup-compatibility/2006">
    <mc:Choice xmlns:p14="http://schemas.microsoft.com/office/powerpoint/2010/main" Requires="p14">
      <p:transition spd="slow" p14:dur="2000" advTm="33055"/>
    </mc:Choice>
    <mc:Fallback>
      <p:transition spd="slow" advTm="3305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9"/>
                </p:tgtEl>
              </p:cMediaNode>
            </p:audio>
          </p:childTnLst>
        </p:cTn>
      </p:par>
    </p:tnLst>
  </p:timing>
  <p:extLst>
    <p:ext uri="{3A86A75C-4F4B-4683-9AE1-C65F6400EC91}">
      <p14:laserTraceLst xmlns:p14="http://schemas.microsoft.com/office/powerpoint/2010/main">
        <p14:tracePtLst>
          <p14:tracePt t="3515" x="7747000" y="123825"/>
          <p14:tracePt t="3523" x="7788275" y="182563"/>
          <p14:tracePt t="3548" x="7804150" y="190500"/>
          <p14:tracePt t="3559" x="7804150" y="207963"/>
          <p14:tracePt t="3643" x="7804150" y="223838"/>
          <p14:tracePt t="3660" x="7821613" y="223838"/>
          <p14:tracePt t="3748" x="7821613" y="207963"/>
          <p14:tracePt t="3762" x="7821613" y="190500"/>
          <p14:tracePt t="3770" x="7821613" y="182563"/>
          <p14:tracePt t="3778" x="7821613" y="165100"/>
          <p14:tracePt t="3786" x="7821613" y="149225"/>
          <p14:tracePt t="3801" x="7829550" y="100013"/>
          <p14:tracePt t="3818" x="7829550" y="82550"/>
          <p14:tracePt t="3825" x="7829550" y="66675"/>
          <p14:tracePt t="3838" x="7829550" y="58738"/>
          <p14:tracePt t="3851" x="7845425" y="58738"/>
          <p14:tracePt t="3866" x="7845425" y="41275"/>
          <p14:tracePt t="4003" x="7845425" y="58738"/>
          <p14:tracePt t="4017" x="7845425" y="66675"/>
          <p14:tracePt t="4033" x="7845425" y="82550"/>
          <p14:tracePt t="4055" x="7862888" y="82550"/>
          <p14:tracePt t="4062" x="7862888" y="100013"/>
          <p14:tracePt t="4079" x="7862888" y="107950"/>
          <p14:tracePt t="4100" x="7862888" y="123825"/>
          <p14:tracePt t="4118" x="7862888" y="141288"/>
          <p14:tracePt t="4149" x="7870825" y="149225"/>
          <p14:tracePt t="4161" x="7870825" y="182563"/>
          <p14:tracePt t="4167" x="7870825" y="190500"/>
          <p14:tracePt t="4188" x="7886700" y="207963"/>
          <p14:tracePt t="4201" x="7912100" y="273050"/>
          <p14:tracePt t="4213" x="7929563" y="306388"/>
          <p14:tracePt t="4217" x="7945438" y="331788"/>
          <p14:tracePt t="4229" x="7953375" y="347663"/>
          <p14:tracePt t="4239" x="8012113" y="455613"/>
          <p14:tracePt t="4251" x="8027988" y="496888"/>
          <p14:tracePt t="4268" x="8069263" y="581025"/>
          <p14:tracePt t="4279" x="8112125" y="663575"/>
          <p14:tracePt t="4284" x="8135938" y="704850"/>
          <p14:tracePt t="4292" x="8161338" y="763588"/>
          <p14:tracePt t="4303" x="8194675" y="820738"/>
          <p14:tracePt t="4307" x="8218488" y="912813"/>
          <p14:tracePt t="4322" x="8277225" y="1052513"/>
          <p14:tracePt t="4333" x="8293100" y="1069975"/>
          <p14:tracePt t="4347" x="8293100" y="1095375"/>
          <p14:tracePt t="4355" x="8293100" y="1127125"/>
          <p14:tracePt t="4363" x="8343900" y="1252538"/>
          <p14:tracePt t="4368" x="8359775" y="1276350"/>
          <p14:tracePt t="4382" x="8377238" y="1301750"/>
          <p14:tracePt t="4385" x="8385175" y="1335088"/>
          <p14:tracePt t="4400" x="8426450" y="1417638"/>
          <p14:tracePt t="4413" x="8443913" y="1443038"/>
          <p14:tracePt t="4419" x="8443913" y="1468438"/>
          <p14:tracePt t="4425" x="8459788" y="1484313"/>
          <p14:tracePt t="4434" x="8467725" y="1509713"/>
          <p14:tracePt t="4439" x="8467725" y="1543050"/>
          <p14:tracePt t="4451" x="8485188" y="1550988"/>
          <p14:tracePt t="4466" x="8501063" y="1600200"/>
          <p14:tracePt t="4480" x="8501063" y="1608138"/>
          <p14:tracePt t="4486" x="8509000" y="1608138"/>
          <p14:tracePt t="4499" x="8509000" y="1625600"/>
          <p14:tracePt t="4518" x="8509000" y="1641475"/>
          <p14:tracePt t="4534" x="8509000" y="1651000"/>
          <p14:tracePt t="4547" x="8509000" y="1666875"/>
          <p14:tracePt t="4558" x="8509000" y="1682750"/>
          <p14:tracePt t="4568" x="8526463" y="1708150"/>
          <p14:tracePt t="4587" x="8526463" y="1733550"/>
          <p14:tracePt t="4601" x="8542338" y="1733550"/>
          <p14:tracePt t="4616" x="8542338" y="1749425"/>
          <p14:tracePt t="4619" x="8542338" y="1766888"/>
          <p14:tracePt t="4626" x="8550275" y="1790700"/>
          <p14:tracePt t="4641" x="8550275" y="1808163"/>
          <p14:tracePt t="4655" x="8567738" y="1808163"/>
          <p14:tracePt t="4663" x="8567738" y="1816100"/>
          <p14:tracePt t="4685" x="8567738" y="1831975"/>
          <p14:tracePt t="4708" x="8567738" y="1849438"/>
          <p14:tracePt t="4746" x="8567738" y="1857375"/>
          <p14:tracePt t="4768" x="8567738" y="1874838"/>
          <p14:tracePt t="4775" x="8583613" y="1890713"/>
          <p14:tracePt t="4790" x="8583613" y="1898650"/>
          <p14:tracePt t="4800" x="8583613" y="1931988"/>
          <p14:tracePt t="4828" x="8583613" y="1939925"/>
          <p14:tracePt t="4850" x="8583613" y="1957388"/>
          <p14:tracePt t="4880" x="8567738" y="1973263"/>
          <p14:tracePt t="4884" x="8567738" y="1998663"/>
          <p14:tracePt t="4893" x="8567738" y="2014538"/>
          <p14:tracePt t="4910" x="8567738" y="2024063"/>
          <p14:tracePt t="4940" x="8567738" y="2039938"/>
          <p14:tracePt t="4948" x="8567738" y="2055813"/>
          <p14:tracePt t="4967" x="8567738" y="2065338"/>
          <p14:tracePt t="4976" x="8567738" y="2081213"/>
          <p14:tracePt t="4985" x="8550275" y="2106613"/>
          <p14:tracePt t="5000" x="8550275" y="2122488"/>
          <p14:tracePt t="5015" x="8550275" y="2163763"/>
          <p14:tracePt t="5023" x="8550275" y="2181225"/>
          <p14:tracePt t="5028" x="8550275" y="2206625"/>
          <p14:tracePt t="5041" x="8550275" y="2222500"/>
          <p14:tracePt t="5053" x="8550275" y="2238375"/>
          <p14:tracePt t="5066" x="8550275" y="2263775"/>
          <p14:tracePt t="5080" x="8550275" y="2281238"/>
          <p14:tracePt t="5093" x="8550275" y="2322513"/>
          <p14:tracePt t="5101" x="8550275" y="2330450"/>
          <p14:tracePt t="5118" x="8550275" y="2363788"/>
          <p14:tracePt t="5146" x="8550275" y="2387600"/>
          <p14:tracePt t="5150" x="8550275" y="2446338"/>
          <p14:tracePt t="5162" x="8550275" y="2487613"/>
          <p14:tracePt t="5167" x="8550275" y="2495550"/>
          <p14:tracePt t="5172" x="8550275" y="2536825"/>
          <p14:tracePt t="5185" x="8550275" y="2570163"/>
          <p14:tracePt t="5204" x="8567738" y="2611438"/>
          <p14:tracePt t="5213" x="8567738" y="2695575"/>
          <p14:tracePt t="5217" x="8567738" y="2703513"/>
          <p14:tracePt t="5226" x="8567738" y="2719388"/>
          <p14:tracePt t="5234" x="8567738" y="2744788"/>
          <p14:tracePt t="5242" x="8567738" y="2760663"/>
          <p14:tracePt t="5253" x="8567738" y="2803525"/>
          <p14:tracePt t="5266" x="8567738" y="2836863"/>
          <p14:tracePt t="5282" x="8567738" y="2919413"/>
          <p14:tracePt t="5294" x="8567738" y="2960688"/>
          <p14:tracePt t="5308" x="8567738" y="3068638"/>
          <p14:tracePt t="5324" x="8567738" y="3125788"/>
          <p14:tracePt t="5339" x="8583613" y="3217863"/>
          <p14:tracePt t="5354" x="8583613" y="3259138"/>
          <p14:tracePt t="5369" x="8583613" y="3292475"/>
          <p14:tracePt t="5386" x="8583613" y="3341688"/>
          <p14:tracePt t="5403" x="8583613" y="3375025"/>
          <p14:tracePt t="5414" x="8583613" y="3382963"/>
          <p14:tracePt t="5429" x="8583613" y="3400425"/>
          <p14:tracePt t="5444" x="8583613" y="3416300"/>
          <p14:tracePt t="5459" x="8583613" y="3441700"/>
          <p14:tracePt t="5474" x="8583613" y="3457575"/>
          <p14:tracePt t="5488" x="8583613" y="3475038"/>
          <p14:tracePt t="5520" x="8583613" y="3482975"/>
          <p14:tracePt t="5533" x="8583613" y="3498850"/>
          <p14:tracePt t="5585" x="8583613" y="3516313"/>
          <p14:tracePt t="5637" x="8583613" y="3524250"/>
          <p14:tracePt t="5744" x="8583613" y="3541713"/>
          <p14:tracePt t="5870" x="8583613" y="3557588"/>
          <p14:tracePt t="5922" x="8583613" y="3565525"/>
          <p14:tracePt t="5968" x="8583613" y="3582988"/>
          <p14:tracePt t="5982" x="8593138" y="3582988"/>
          <p14:tracePt t="5998" x="8593138" y="3598863"/>
          <p14:tracePt t="6028" x="8593138" y="3606800"/>
          <p14:tracePt t="6074" x="8609013" y="3624263"/>
          <p14:tracePt t="6104" x="8609013" y="3640138"/>
          <p14:tracePt t="6134" x="8609013" y="3648075"/>
          <p14:tracePt t="6177" x="8624888" y="3648075"/>
          <p14:tracePt t="6320" x="8624888" y="3665538"/>
          <p14:tracePt t="6350" x="8624888" y="3681413"/>
          <p14:tracePt t="6369" x="8634413" y="3706813"/>
          <p14:tracePt t="6381" x="8634413" y="3732213"/>
          <p14:tracePt t="6395" x="8634413" y="3789363"/>
          <p14:tracePt t="6410" x="8634413" y="3830638"/>
          <p14:tracePt t="6425" x="8634413" y="3889375"/>
          <p14:tracePt t="6440" x="8634413" y="3930650"/>
          <p14:tracePt t="6457" x="8634413" y="3971925"/>
          <p14:tracePt t="6471" x="8609013" y="3997325"/>
          <p14:tracePt t="6487" x="8583613" y="4054475"/>
          <p14:tracePt t="6502" x="8567738" y="4097338"/>
          <p14:tracePt t="6516" x="8509000" y="4154488"/>
          <p14:tracePt t="6539" x="8459788" y="4221163"/>
          <p14:tracePt t="6548" x="8426450" y="4246563"/>
          <p14:tracePt t="6560" x="8401050" y="4287838"/>
          <p14:tracePt t="6566" x="8385175" y="4287838"/>
          <p14:tracePt t="6576" x="8359775" y="4321175"/>
          <p14:tracePt t="6591" x="8302625" y="4370388"/>
          <p14:tracePt t="6606" x="8277225" y="4386263"/>
          <p14:tracePt t="6621" x="8261350" y="4386263"/>
          <p14:tracePt t="6636" x="8218488" y="4403725"/>
          <p14:tracePt t="6654" x="8202613" y="4411663"/>
          <p14:tracePt t="6670" x="8194675" y="4411663"/>
          <p14:tracePt t="6682" x="8161338" y="4411663"/>
          <p14:tracePt t="6696" x="8153400" y="4411663"/>
          <p14:tracePt t="6710" x="8135938" y="4411663"/>
          <p14:tracePt t="6725" x="8120063" y="4411663"/>
          <p14:tracePt t="6740" x="8112125" y="4427538"/>
          <p14:tracePt t="6817" x="8112125" y="4411663"/>
          <p14:tracePt t="6980" x="8112125" y="4403725"/>
          <p14:tracePt t="6995" x="8120063" y="4403725"/>
          <p14:tracePt t="7018" x="8135938" y="4403725"/>
          <p14:tracePt t="7026" x="8135938" y="4386263"/>
          <p14:tracePt t="7034" x="8153400" y="4386263"/>
          <p14:tracePt t="7040" x="8153400" y="4370388"/>
          <p14:tracePt t="7051" x="8177213" y="4362450"/>
          <p14:tracePt t="7068" x="8194675" y="4329113"/>
          <p14:tracePt t="7083" x="8202613" y="4321175"/>
          <p14:tracePt t="7096" x="8218488" y="4287838"/>
          <p14:tracePt t="7103" x="8235950" y="4278313"/>
          <p14:tracePt t="7107" x="8235950" y="4262438"/>
          <p14:tracePt t="7134" x="8235950" y="4246563"/>
          <p14:tracePt t="7135" x="8251825" y="4246563"/>
          <p14:tracePt t="7147" x="8251825" y="4237038"/>
          <p14:tracePt t="7161" x="8251825" y="4203700"/>
          <p14:tracePt t="7168" x="8261350" y="4195763"/>
          <p14:tracePt t="7176" x="8261350" y="4179888"/>
          <p14:tracePt t="7201" x="8261350" y="4162425"/>
          <p14:tracePt t="7214" x="8277225" y="4138613"/>
          <p14:tracePt t="7227" x="8293100" y="4113213"/>
          <p14:tracePt t="7243" x="8293100" y="4097338"/>
          <p14:tracePt t="7251" x="8302625" y="4097338"/>
          <p14:tracePt t="7266" x="8302625" y="4079875"/>
          <p14:tracePt t="7282" x="8302625" y="4071938"/>
          <p14:tracePt t="7294" x="8318500" y="4054475"/>
          <p14:tracePt t="7301" x="8335963" y="4054475"/>
          <p14:tracePt t="7310" x="8335963" y="4038600"/>
          <p14:tracePt t="7334" x="8343900" y="4038600"/>
          <p14:tracePt t="7348" x="8343900" y="4021138"/>
          <p14:tracePt t="7400" x="8359775" y="4021138"/>
          <p14:tracePt t="7430" x="8377238" y="4021138"/>
          <p14:tracePt t="7453" x="8385175" y="4021138"/>
          <p14:tracePt t="7482" x="8418513" y="4021138"/>
          <p14:tracePt t="7503" x="8426450" y="4021138"/>
          <p14:tracePt t="7511" x="8443913" y="4021138"/>
          <p14:tracePt t="7517" x="8467725" y="4038600"/>
          <p14:tracePt t="7521" x="8485188" y="4038600"/>
          <p14:tracePt t="7535" x="8550275" y="4038600"/>
          <p14:tracePt t="7551" x="8583613" y="4054475"/>
          <p14:tracePt t="7563" x="8691563" y="4071938"/>
          <p14:tracePt t="7567" x="8750300" y="4079875"/>
          <p14:tracePt t="7574" x="8791575" y="4079875"/>
          <p14:tracePt t="7584" x="8832850" y="4097338"/>
          <p14:tracePt t="7588" x="8891588" y="4097338"/>
          <p14:tracePt t="7601" x="8932863" y="4097338"/>
          <p14:tracePt t="7614" x="9064625" y="4097338"/>
          <p14:tracePt t="7618" x="9182100" y="4079875"/>
          <p14:tracePt t="7627" x="9223375" y="4079875"/>
          <p14:tracePt t="7638" x="9264650" y="4079875"/>
          <p14:tracePt t="7644" x="9288463" y="4071938"/>
          <p14:tracePt t="7664" x="9437688" y="4071938"/>
          <p14:tracePt t="7668" x="9471025" y="4071938"/>
          <p14:tracePt t="7681" x="9488488" y="4071938"/>
          <p14:tracePt t="7687" x="9496425" y="4071938"/>
          <p14:tracePt t="7695" x="9529763" y="4071938"/>
          <p14:tracePt t="7701" x="9537700" y="4071938"/>
          <p14:tracePt t="7707" x="9571038" y="4079875"/>
          <p14:tracePt t="7718" x="9596438" y="4079875"/>
          <p14:tracePt t="7734" x="9612313" y="4079875"/>
          <p14:tracePt t="7750" x="9704388" y="4071938"/>
          <p14:tracePt t="7761" x="9745663" y="4054475"/>
          <p14:tracePt t="7768" x="9779000" y="4054475"/>
          <p14:tracePt t="7775" x="9786938" y="4054475"/>
          <p14:tracePt t="7785" x="9802813" y="4054475"/>
          <p14:tracePt t="7802" x="9828213" y="4021138"/>
          <p14:tracePt t="7814" x="9861550" y="3997325"/>
          <p14:tracePt t="7822" x="9910763" y="3914775"/>
          <p14:tracePt t="7826" x="9928225" y="3871913"/>
          <p14:tracePt t="7837" x="9952038" y="3814763"/>
          <p14:tracePt t="7842" x="9969500" y="3806825"/>
          <p14:tracePt t="7851" x="9985375" y="3765550"/>
          <p14:tracePt t="7855" x="10010775" y="3706813"/>
          <p14:tracePt t="7873" x="10026650" y="3665538"/>
          <p14:tracePt t="7885" x="10036175" y="3606800"/>
          <p14:tracePt t="7894" x="10069513" y="3582988"/>
          <p14:tracePt t="7901" x="10085388" y="3557588"/>
          <p14:tracePt t="7918" x="10085388" y="3541713"/>
          <p14:tracePt t="7948" x="10085388" y="3557588"/>
          <p14:tracePt t="7956" x="10085388" y="3624263"/>
          <p14:tracePt t="7962" x="10085388" y="3665538"/>
          <p14:tracePt t="7970" x="10085388" y="3722688"/>
          <p14:tracePt t="7978" x="10093325" y="3789363"/>
          <p14:tracePt t="7986" x="10093325" y="3806825"/>
          <p14:tracePt t="7996" x="10093325" y="3856038"/>
          <p14:tracePt t="8013" x="10110788" y="3971925"/>
          <p14:tracePt t="8030" x="10126663" y="4021138"/>
          <p14:tracePt t="8038" x="10134600" y="4054475"/>
          <p14:tracePt t="8040" x="10152063" y="4097338"/>
          <p14:tracePt t="8052" x="10152063" y="4113213"/>
          <p14:tracePt t="8068" x="10167938" y="4138613"/>
          <p14:tracePt t="8084" x="10175875" y="4154488"/>
          <p14:tracePt t="8107" x="10193338" y="4154488"/>
          <p14:tracePt t="8117" x="10218738" y="4138613"/>
          <p14:tracePt t="8124" x="10250488" y="4113213"/>
          <p14:tracePt t="8134" x="10275888" y="4079875"/>
          <p14:tracePt t="8148" x="10301288" y="4038600"/>
          <p14:tracePt t="8151" x="10383838" y="3914775"/>
          <p14:tracePt t="8160" x="10401300" y="3856038"/>
          <p14:tracePt t="8168" x="10425113" y="3789363"/>
          <p14:tracePt t="8173" x="10458450" y="3706813"/>
          <p14:tracePt t="8185" x="10483850" y="3606800"/>
          <p14:tracePt t="8201" x="10499725" y="3541713"/>
          <p14:tracePt t="8214" x="10550525" y="3375025"/>
          <p14:tracePt t="8221" x="10591800" y="3217863"/>
          <p14:tracePt t="8227" x="10607675" y="3167063"/>
          <p14:tracePt t="8233" x="10633075" y="3092450"/>
          <p14:tracePt t="8240" x="10666413" y="3068638"/>
          <p14:tracePt t="8257" x="10682288" y="3027363"/>
          <p14:tracePt t="8263" x="10690225" y="3027363"/>
          <p14:tracePt t="8285" x="10690225" y="3043238"/>
          <p14:tracePt t="8293" x="10690225" y="3084513"/>
          <p14:tracePt t="8300" x="10690225" y="3109913"/>
          <p14:tracePt t="8308" x="10690225" y="3135313"/>
          <p14:tracePt t="8318" x="10682288" y="3192463"/>
          <p14:tracePt t="8330" x="10682288" y="3217863"/>
          <p14:tracePt t="8348" x="10682288" y="3275013"/>
          <p14:tracePt t="8350" x="10666413" y="3341688"/>
          <p14:tracePt t="8362" x="10666413" y="3359150"/>
          <p14:tracePt t="8437" x="10682288" y="3359150"/>
          <p14:tracePt t="8445" x="10682288" y="3341688"/>
          <p14:tracePt t="8459" x="10690225" y="3292475"/>
          <p14:tracePt t="8475" x="10707688" y="3209925"/>
          <p14:tracePt t="8490" x="10723563" y="3135313"/>
          <p14:tracePt t="8503" x="10731500" y="3051175"/>
          <p14:tracePt t="8520" x="10748963" y="3027363"/>
          <p14:tracePt t="8535" x="10748963" y="3001963"/>
          <p14:tracePt t="8551" x="10764838" y="2986088"/>
          <p14:tracePt t="8565" x="10764838" y="2968625"/>
          <p14:tracePt t="8684" x="10764838" y="2986088"/>
          <p14:tracePt t="8707" x="10764838" y="3001963"/>
          <p14:tracePt t="8714" x="10748963" y="3001963"/>
          <p14:tracePt t="8722" x="10748963" y="3043238"/>
          <p14:tracePt t="8729" x="10748963" y="3051175"/>
          <p14:tracePt t="8737" x="10731500" y="3109913"/>
          <p14:tracePt t="8751" x="10723563" y="3125788"/>
          <p14:tracePt t="8761" x="10707688" y="3192463"/>
          <p14:tracePt t="8767" x="10690225" y="3259138"/>
          <p14:tracePt t="8779" x="10682288" y="3292475"/>
          <p14:tracePt t="8800" x="10591800" y="3457575"/>
          <p14:tracePt t="8814" x="10550525" y="3541713"/>
          <p14:tracePt t="8830" x="10507663" y="3606800"/>
          <p14:tracePt t="8847" x="10466388" y="3665538"/>
          <p14:tracePt t="8863" x="10401300" y="3722688"/>
          <p14:tracePt t="8880" x="10334625" y="3773488"/>
          <p14:tracePt t="8888" x="10275888" y="3814763"/>
          <p14:tracePt t="8894" x="10167938" y="3889375"/>
          <p14:tracePt t="8901" x="10110788" y="3914775"/>
          <p14:tracePt t="8908" x="10010775" y="3971925"/>
          <p14:tracePt t="8918" x="9902825" y="4021138"/>
          <p14:tracePt t="8926" x="9779000" y="4079875"/>
          <p14:tracePt t="8934" x="9596438" y="4179888"/>
          <p14:tracePt t="8948" x="9455150" y="4246563"/>
          <p14:tracePt t="8951" x="9040813" y="4427538"/>
          <p14:tracePt t="8963" x="8832850" y="4527550"/>
          <p14:tracePt t="8970" x="8634413" y="4619625"/>
          <p14:tracePt t="8974" x="8426450" y="4710113"/>
          <p14:tracePt t="8985" x="8251825" y="4792663"/>
          <p14:tracePt t="8991" x="8153400" y="4843463"/>
          <p14:tracePt t="9003" x="8012113" y="4918075"/>
          <p14:tracePt t="9014" x="7912100" y="4967288"/>
          <p14:tracePt t="9029" x="7862888" y="4983163"/>
          <p14:tracePt t="9033" x="7696200" y="5041900"/>
          <p14:tracePt t="9041" x="7654925" y="5041900"/>
          <p14:tracePt t="9051" x="7597775" y="5049838"/>
          <p14:tracePt t="9058" x="7556500" y="5049838"/>
          <p14:tracePt t="9070" x="7513638" y="5049838"/>
          <p14:tracePt t="9081" x="7480300" y="5049838"/>
          <p14:tracePt t="9084" x="7472363" y="5049838"/>
          <p14:tracePt t="9093" x="7439025" y="5049838"/>
          <p14:tracePt t="9100" x="7431088" y="5067300"/>
          <p14:tracePt t="9108" x="7397750" y="5067300"/>
          <p14:tracePt t="9118" x="7373938" y="5083175"/>
          <p14:tracePt t="9122" x="7356475" y="5091113"/>
          <p14:tracePt t="9134" x="7331075" y="5091113"/>
          <p14:tracePt t="9151" x="7289800" y="5132388"/>
          <p14:tracePt t="9161" x="7273925" y="5132388"/>
          <p14:tracePt t="9161" x="7273925" y="5149850"/>
          <p14:tracePt t="9169" x="7265988" y="5149850"/>
          <p14:tracePt t="9181" x="7265988" y="5165725"/>
          <p14:tracePt t="9187" x="7248525" y="5165725"/>
          <p14:tracePt t="9213" x="7248525" y="5175250"/>
          <p14:tracePt t="9230" x="7248525" y="5191125"/>
          <p14:tracePt t="9292" x="7232650" y="5191125"/>
          <p14:tracePt t="9299" x="7224713" y="5191125"/>
          <p14:tracePt t="9313" x="7207250" y="5191125"/>
          <p14:tracePt t="9349" x="7191375" y="5191125"/>
          <p14:tracePt t="9361" x="7181850" y="5207000"/>
          <p14:tracePt t="9370" x="7165975" y="5216525"/>
          <p14:tracePt t="9376" x="7150100" y="5232400"/>
          <p14:tracePt t="9397" x="7150100" y="5249863"/>
          <p14:tracePt t="9403" x="7140575" y="5249863"/>
          <p14:tracePt t="9433" x="7140575" y="5257800"/>
          <p14:tracePt t="9454" x="7140575" y="5273675"/>
          <p14:tracePt t="9463" x="7150100" y="5273675"/>
          <p14:tracePt t="9470" x="7150100" y="5291138"/>
          <p14:tracePt t="9485" x="7165975" y="5307013"/>
          <p14:tracePt t="9493" x="7165975" y="5314950"/>
          <p14:tracePt t="9500" x="7191375" y="5348288"/>
          <p14:tracePt t="9515" x="7207250" y="5348288"/>
          <p14:tracePt t="9523" x="7232650" y="5357813"/>
          <p14:tracePt t="9537" x="7273925" y="5389563"/>
          <p14:tracePt t="9549" x="7289800" y="5399088"/>
          <p14:tracePt t="9561" x="7356475" y="5432425"/>
          <p14:tracePt t="9569" x="7472363" y="5473700"/>
          <p14:tracePt t="9576" x="7556500" y="5497513"/>
          <p14:tracePt t="9586" x="7639050" y="5514975"/>
          <p14:tracePt t="9601" x="7680325" y="5522913"/>
          <p14:tracePt t="9616" x="7788275" y="5556250"/>
          <p14:tracePt t="9628" x="7912100" y="5581650"/>
          <p14:tracePt t="9634" x="8027988" y="5605463"/>
          <p14:tracePt t="9645" x="8037513" y="5605463"/>
          <p14:tracePt t="9655" x="8053388" y="5605463"/>
          <p14:tracePt t="9786" x="8069263" y="5605463"/>
          <p14:tracePt t="9809" x="8078788" y="5597525"/>
          <p14:tracePt t="9817" x="8094663" y="5597525"/>
          <p14:tracePt t="9823" x="8120063" y="5597525"/>
          <p14:tracePt t="9830" x="8153400" y="5597525"/>
          <p14:tracePt t="9840" x="8194675" y="5605463"/>
          <p14:tracePt t="9847" x="8235950" y="5605463"/>
          <p14:tracePt t="9863" x="8377238" y="5622925"/>
          <p14:tracePt t="9880" x="8550275" y="5646738"/>
          <p14:tracePt t="9896" x="8691563" y="5664200"/>
          <p14:tracePt t="9913" x="8799513" y="5688013"/>
          <p14:tracePt t="9930" x="8956675" y="5705475"/>
          <p14:tracePt t="9947" x="9040813" y="5721350"/>
          <p14:tracePt t="9963" x="9123363" y="5730875"/>
          <p14:tracePt t="9980" x="9164638" y="5746750"/>
          <p14:tracePt t="10048" x="9182100" y="5746750"/>
          <p14:tracePt t="10070" x="9182100" y="5730875"/>
          <p14:tracePt t="10100" x="9182100" y="5721350"/>
          <p14:tracePt t="10118" x="9190038" y="5721350"/>
          <p14:tracePt t="10123" x="9205913" y="5705475"/>
          <p14:tracePt t="10135" x="9205913" y="5688013"/>
          <p14:tracePt t="10149" x="9205913" y="5680075"/>
          <p14:tracePt t="10165" x="9223375" y="5680075"/>
          <p14:tracePt t="10177" x="9223375" y="5664200"/>
          <p14:tracePt t="10184" x="9231313" y="5664200"/>
          <p14:tracePt t="10289" x="9231313" y="5646738"/>
          <p14:tracePt t="10297" x="9264650" y="5646738"/>
          <p14:tracePt t="10304" x="9288463" y="5622925"/>
          <p14:tracePt t="10312" x="9313863" y="5605463"/>
          <p14:tracePt t="10321" x="9355138" y="5581650"/>
          <p14:tracePt t="10334" x="9396413" y="5556250"/>
          <p14:tracePt t="10348" x="9437688" y="5514975"/>
          <p14:tracePt t="10357" x="9555163" y="5414963"/>
          <p14:tracePt t="10364" x="9678988" y="5291138"/>
          <p14:tracePt t="10380" x="9745663" y="5191125"/>
          <p14:tracePt t="10396" x="9786938" y="5091113"/>
          <p14:tracePt t="10415" x="9828213" y="5026025"/>
          <p14:tracePt t="10430" x="9861550" y="4983163"/>
          <p14:tracePt t="10469" x="9861550" y="5000625"/>
          <p14:tracePt t="10477" x="9844088" y="5000625"/>
          <p14:tracePt t="10485" x="9844088" y="5008563"/>
          <p14:tracePt t="10529" x="9844088" y="5026025"/>
          <p14:tracePt t="11723" x="9828213" y="5026025"/>
          <p14:tracePt t="11787" x="9828213" y="5008563"/>
          <p14:tracePt t="11803" x="9820275" y="5008563"/>
          <p14:tracePt t="11892" x="9820275" y="5000625"/>
          <p14:tracePt t="11938" x="9820275" y="4983163"/>
          <p14:tracePt t="11998" x="9820275" y="4967288"/>
          <p14:tracePt t="12102" x="9820275" y="4959350"/>
          <p14:tracePt t="12157" x="9802813" y="4959350"/>
          <p14:tracePt t="12209" x="9802813" y="4941888"/>
          <p14:tracePt t="12253" x="9786938" y="4926013"/>
          <p14:tracePt t="12285" x="9779000" y="4926013"/>
          <p14:tracePt t="12328" x="9779000" y="4918075"/>
          <p14:tracePt t="12345" x="9761538" y="4918075"/>
          <p14:tracePt t="12395" x="9745663" y="4918075"/>
          <p14:tracePt t="12419" x="9745663" y="4900613"/>
          <p14:tracePt t="12434" x="9737725" y="4900613"/>
          <p14:tracePt t="12479" x="9720263" y="4900613"/>
          <p14:tracePt t="12524" x="9704388" y="4900613"/>
          <p14:tracePt t="12569" x="9694863" y="4900613"/>
          <p14:tracePt t="12644" x="9678988" y="4900613"/>
          <p14:tracePt t="12742" x="9663113" y="4900613"/>
          <p14:tracePt t="12749" x="9663113" y="4884738"/>
          <p14:tracePt t="12772" x="9653588" y="4884738"/>
          <p14:tracePt t="12800" x="9637713" y="4884738"/>
          <p14:tracePt t="12831" x="9620250" y="4884738"/>
          <p14:tracePt t="12869" x="9612313" y="4884738"/>
          <p14:tracePt t="12965" x="9596438" y="4884738"/>
          <p14:tracePt t="12987" x="9578975" y="4884738"/>
          <p14:tracePt t="13010" x="9571038" y="4876800"/>
          <p14:tracePt t="13033" x="9537700" y="4876800"/>
          <p14:tracePt t="13048" x="9529763" y="4876800"/>
          <p14:tracePt t="13055" x="9488488" y="4859338"/>
          <p14:tracePt t="13070" x="9471025" y="4859338"/>
          <p14:tracePt t="13096" x="9455150" y="4859338"/>
          <p14:tracePt t="13097" x="9437688" y="4859338"/>
          <p14:tracePt t="13112" x="9437688" y="4843463"/>
          <p14:tracePt t="13115" x="9429750" y="4843463"/>
          <p14:tracePt t="13145" x="9413875" y="4843463"/>
          <p14:tracePt t="13153" x="9413875" y="4833938"/>
          <p14:tracePt t="13165" x="9396413" y="4833938"/>
          <p14:tracePt t="13176" x="9396413" y="4818063"/>
          <p14:tracePt t="13184" x="9388475" y="4818063"/>
          <p14:tracePt t="13196" x="9372600" y="4818063"/>
          <p14:tracePt t="13216" x="9331325" y="4776788"/>
          <p14:tracePt t="13229" x="9313863" y="4776788"/>
          <p14:tracePt t="13234" x="9305925" y="4759325"/>
          <p14:tracePt t="13251" x="9288463" y="4751388"/>
          <p14:tracePt t="13280" x="9272588" y="4751388"/>
          <p14:tracePt t="13287" x="9272588" y="4735513"/>
          <p14:tracePt t="13309" x="9247188" y="4694238"/>
          <p14:tracePt t="13317" x="9231313" y="4676775"/>
          <p14:tracePt t="13347" x="9223375" y="4660900"/>
          <p14:tracePt t="13356" x="9223375" y="4651375"/>
          <p14:tracePt t="13379" x="9205913" y="4635500"/>
          <p14:tracePt t="13401" x="9190038" y="4619625"/>
          <p14:tracePt t="13430" x="9190038" y="4610100"/>
          <p14:tracePt t="13447" x="9182100" y="4610100"/>
          <p14:tracePt t="13512" x="9182100" y="4594225"/>
          <p14:tracePt t="13589" x="9164638" y="4594225"/>
          <p14:tracePt t="13612" x="9164638" y="4576763"/>
          <p14:tracePt t="13641" x="9148763" y="4576763"/>
          <p14:tracePt t="13664" x="9139238" y="4576763"/>
          <p14:tracePt t="13671" x="9139238" y="4568825"/>
          <p14:tracePt t="13701" x="9123363" y="4568825"/>
          <p14:tracePt t="13776" x="9105900" y="4568825"/>
          <p14:tracePt t="13875" x="9105900" y="4552950"/>
          <p14:tracePt t="13925" x="9097963" y="4552950"/>
          <p14:tracePt t="13964" x="9082088" y="4552950"/>
          <p14:tracePt t="14002" x="9064625" y="4535488"/>
          <p14:tracePt t="14052" x="9056688" y="4535488"/>
          <p14:tracePt t="14084" x="9056688" y="4552950"/>
          <p14:tracePt t="14099" x="9040813" y="4552950"/>
          <p14:tracePt t="14137" x="9023350" y="4552950"/>
          <p14:tracePt t="14174" x="9023350" y="4568825"/>
          <p14:tracePt t="14189" x="9015413" y="4568825"/>
          <p14:tracePt t="14272" x="8999538" y="4568825"/>
          <p14:tracePt t="14294" x="8999538" y="4552950"/>
          <p14:tracePt t="14308" x="8982075" y="4552950"/>
          <p14:tracePt t="14324" x="8982075" y="4535488"/>
          <p14:tracePt t="14346" x="8982075" y="4527550"/>
          <p14:tracePt t="14354" x="8974138" y="4527550"/>
          <p14:tracePt t="14369" x="8974138" y="4511675"/>
          <p14:tracePt t="14407" x="8974138" y="4494213"/>
          <p14:tracePt t="14533" x="8956675" y="4494213"/>
          <p14:tracePt t="14600" x="8940800" y="4494213"/>
          <p14:tracePt t="14645" x="8932863" y="4494213"/>
          <p14:tracePt t="14675" x="8915400" y="4494213"/>
          <p14:tracePt t="14728" x="8899525" y="4494213"/>
          <p14:tracePt t="14735" x="8899525" y="4486275"/>
          <p14:tracePt t="14765" x="8899525" y="4470400"/>
          <p14:tracePt t="14772" x="8891588" y="4452938"/>
          <p14:tracePt t="14818" x="8891588" y="4445000"/>
          <p14:tracePt t="14901" x="8874125" y="4452938"/>
          <p14:tracePt t="14916" x="8874125" y="4470400"/>
          <p14:tracePt t="14954" x="8874125" y="4486275"/>
          <p14:tracePt t="14964" x="8858250" y="4486275"/>
          <p14:tracePt t="14964" x="8858250" y="4494213"/>
          <p14:tracePt t="14984" x="8850313" y="4494213"/>
          <p14:tracePt t="14991" x="8850313" y="4511675"/>
          <p14:tracePt t="15006" x="8832850" y="4511675"/>
          <p14:tracePt t="15020" x="8816975" y="4511675"/>
          <p14:tracePt t="15050" x="8799513" y="4511675"/>
          <p14:tracePt t="15080" x="8799513" y="4494213"/>
          <p14:tracePt t="15097" x="8791575" y="4486275"/>
          <p14:tracePt t="15102" x="8791575" y="4470400"/>
          <p14:tracePt t="15110" x="8791575" y="4452938"/>
          <p14:tracePt t="15118" x="8791575" y="4445000"/>
          <p14:tracePt t="15125" x="8791575" y="4427538"/>
          <p14:tracePt t="15140" x="8791575" y="4403725"/>
          <p14:tracePt t="15151" x="8791575" y="4370388"/>
          <p14:tracePt t="15165" x="8791575" y="4321175"/>
          <p14:tracePt t="15165" x="8799513" y="4321175"/>
          <p14:tracePt t="15268" x="8799513" y="4344988"/>
          <p14:tracePt t="15298" x="8799513" y="4362450"/>
          <p14:tracePt t="15313" x="8799513" y="4370388"/>
          <p14:tracePt t="15328" x="8799513" y="4386263"/>
          <p14:tracePt t="15343" x="8791575" y="4386263"/>
          <p14:tracePt t="15425" x="8791575" y="4370388"/>
          <p14:tracePt t="15432" x="8791575" y="4362450"/>
          <p14:tracePt t="15455" x="8799513" y="4329113"/>
          <p14:tracePt t="15470" x="8799513" y="4321175"/>
          <p14:tracePt t="15492" x="8799513" y="4303713"/>
          <p14:tracePt t="15577" x="8799513" y="4321175"/>
          <p14:tracePt t="15606" x="8799513" y="4329113"/>
          <p14:tracePt t="15764" x="8799513" y="4321175"/>
          <p14:tracePt t="15772" x="8799513" y="4303713"/>
          <p14:tracePt t="15787" x="8799513" y="4287838"/>
          <p14:tracePt t="15884" x="8799513" y="4303713"/>
          <p14:tracePt t="15915" x="8791575" y="4321175"/>
          <p14:tracePt t="15944" x="8791575" y="4329113"/>
          <p14:tracePt t="16056" x="8791575" y="4321175"/>
          <p14:tracePt t="16109" x="8791575" y="4303713"/>
          <p14:tracePt t="16154" x="8799513" y="4303713"/>
          <p14:tracePt t="16199" x="8799513" y="4287838"/>
          <p14:tracePt t="16281" x="8791575" y="4287838"/>
          <p14:tracePt t="16311" x="8775700" y="4303713"/>
          <p14:tracePt t="16857" x="8775700" y="4287838"/>
          <p14:tracePt t="16888" x="8775700" y="4278313"/>
          <p14:tracePt t="16940" x="8775700" y="4262438"/>
          <p14:tracePt t="16993" x="8758238" y="4262438"/>
          <p14:tracePt t="17001" x="8758238" y="4278313"/>
          <p14:tracePt t="17016" x="8750300" y="4278313"/>
          <p14:tracePt t="17024" x="8750300" y="4287838"/>
          <p14:tracePt t="17044" x="8732838" y="4287838"/>
          <p14:tracePt t="17051" x="8732838" y="4303713"/>
          <p14:tracePt t="17068" x="8716963" y="4303713"/>
          <p14:tracePt t="17074" x="8716963" y="4321175"/>
          <p14:tracePt t="17084" x="8709025" y="4321175"/>
          <p14:tracePt t="17099" x="8691563" y="4321175"/>
          <p14:tracePt t="17256" x="8675688" y="4321175"/>
          <p14:tracePt t="17324" x="8667750" y="4321175"/>
          <p14:tracePt t="17362" x="8650288" y="4321175"/>
          <p14:tracePt t="17369" x="8650288" y="4329113"/>
          <p14:tracePt t="17399" x="8650288" y="4344988"/>
          <p14:tracePt t="17414" x="8634413" y="4344988"/>
          <p14:tracePt t="17422" x="8634413" y="4362450"/>
          <p14:tracePt t="17437" x="8634413" y="4370388"/>
          <p14:tracePt t="17452" x="8624888" y="4370388"/>
          <p14:tracePt t="17467" x="8624888" y="4386263"/>
          <p14:tracePt t="17496" x="8624888" y="4403725"/>
          <p14:tracePt t="17519" x="8609013" y="4403725"/>
          <p14:tracePt t="17542" x="8609013" y="4411663"/>
          <p14:tracePt t="17939" x="8609013" y="4427538"/>
          <p14:tracePt t="18059" x="8609013" y="4411663"/>
          <p14:tracePt t="18209" x="8593138" y="4427538"/>
          <p14:tracePt t="18246" x="8593138" y="4445000"/>
          <p14:tracePt t="18262" x="8583613" y="4452938"/>
          <p14:tracePt t="18291" x="8583613" y="4470400"/>
          <p14:tracePt t="18314" x="8567738" y="4470400"/>
          <p14:tracePt t="18369" x="8567738" y="4486275"/>
          <p14:tracePt t="18913" x="8567738" y="4494213"/>
          <p14:tracePt t="18957" x="8567738" y="4511675"/>
          <p14:tracePt t="18987" x="8583613" y="4527550"/>
          <p14:tracePt t="19010" x="8583613" y="4535488"/>
          <p14:tracePt t="19272" x="8593138" y="4535488"/>
          <p14:tracePt t="19476" x="8593138" y="4527550"/>
          <p14:tracePt t="19550" x="8593138" y="4511675"/>
          <p14:tracePt t="19926" x="8609013" y="4511675"/>
          <p14:tracePt t="19979" x="8609013" y="4494213"/>
          <p14:tracePt t="20075" x="8609013" y="4486275"/>
          <p14:tracePt t="20113" x="8609013" y="4470400"/>
          <p14:tracePt t="20135" x="8609013" y="4452938"/>
          <p14:tracePt t="20165" x="8609013" y="4445000"/>
          <p14:tracePt t="20180" x="8609013" y="4427538"/>
          <p14:tracePt t="20195" x="8609013" y="4411663"/>
          <p14:tracePt t="20218" x="8609013" y="4403725"/>
          <p14:tracePt t="21605" x="8609013" y="4386263"/>
          <p14:tracePt t="21650" x="8609013" y="4370388"/>
          <p14:tracePt t="21824" x="8593138" y="4370388"/>
          <p14:tracePt t="22213" x="8593138" y="4362450"/>
          <p14:tracePt t="22289" x="8593138" y="4344988"/>
          <p14:tracePt t="22971" x="8593138" y="4329113"/>
          <p14:tracePt t="23016" x="8609013" y="4321175"/>
          <p14:tracePt t="23062" x="8624888" y="4321175"/>
          <p14:tracePt t="23143" x="8624888" y="4329113"/>
          <p14:tracePt t="23152" x="8609013" y="4329113"/>
          <p14:tracePt t="23166" x="8609013" y="4344988"/>
          <p14:tracePt t="23256" x="8593138" y="4344988"/>
          <p14:tracePt t="23264" x="8593138" y="4329113"/>
          <p14:tracePt t="23301" x="8593138" y="4344988"/>
          <p14:tracePt t="23317" x="8593138" y="4362450"/>
          <p14:tracePt t="23331" x="8583613" y="4362450"/>
          <p14:tracePt t="23345" x="8583613" y="4370388"/>
          <p14:tracePt t="23380" x="8583613" y="4386263"/>
          <p14:tracePt t="23421" x="8583613" y="4403725"/>
          <p14:tracePt t="26287" x="8567738" y="4403725"/>
          <p14:tracePt t="26301" x="8567738" y="4386263"/>
          <p14:tracePt t="26316" x="8550275" y="4386263"/>
          <p14:tracePt t="26362" x="8542338" y="4370388"/>
          <p14:tracePt t="26407" x="8526463" y="4370388"/>
          <p14:tracePt t="26422" x="8526463" y="4362450"/>
          <p14:tracePt t="26452" x="8509000" y="4362450"/>
          <p14:tracePt t="26496" x="8501063" y="4344988"/>
          <p14:tracePt t="26616" x="8501063" y="4329113"/>
          <p14:tracePt t="26631" x="8485188" y="4329113"/>
          <p14:tracePt t="26661" x="8485188" y="4321175"/>
          <p14:tracePt t="28064" x="8485188" y="4303713"/>
          <p14:tracePt t="28468" x="8485188" y="4287838"/>
          <p14:tracePt t="28557" x="8485188" y="4278313"/>
          <p14:tracePt t="28572" x="8501063" y="4278313"/>
          <p14:tracePt t="28595" x="8501063" y="4262438"/>
          <p14:tracePt t="28647" x="8501063" y="4246563"/>
          <p14:tracePt t="29083" x="8501063" y="4237038"/>
          <p14:tracePt t="29376" x="8501063" y="4221163"/>
          <p14:tracePt t="29497" x="8501063" y="4203700"/>
          <p14:tracePt t="29552" x="8501063" y="4195763"/>
          <p14:tracePt t="29616" x="8509000" y="4179888"/>
          <p14:tracePt t="29677" x="8509000" y="4162425"/>
          <p14:tracePt t="29729" x="8509000" y="4154488"/>
          <p14:tracePt t="29789" x="8509000" y="4138613"/>
          <p14:tracePt t="29810" x="8509000" y="4121150"/>
          <p14:tracePt t="29855" x="8509000" y="4113213"/>
          <p14:tracePt t="29877" x="8509000" y="4097338"/>
          <p14:tracePt t="29907" x="8509000" y="4079875"/>
          <p14:tracePt t="29922" x="8526463" y="4079875"/>
          <p14:tracePt t="29930" x="8526463" y="4071938"/>
          <p14:tracePt t="29945" x="8526463" y="4054475"/>
          <p14:tracePt t="29960" x="8526463" y="4038600"/>
          <p14:tracePt t="29998" x="8526463" y="4021138"/>
          <p14:tracePt t="30012" x="8526463" y="4013200"/>
          <p14:tracePt t="30035" x="8526463" y="3997325"/>
          <p14:tracePt t="30065" x="8526463" y="3979863"/>
          <p14:tracePt t="30073" x="8526463" y="3971925"/>
          <p14:tracePt t="30087" x="8526463" y="3956050"/>
          <p14:tracePt t="30102" x="8526463" y="3938588"/>
          <p14:tracePt t="30110" x="8526463" y="3930650"/>
          <p14:tracePt t="30128" x="8526463" y="3914775"/>
          <p14:tracePt t="30133" x="8526463" y="3897313"/>
          <p14:tracePt t="30143" x="8526463" y="3889375"/>
          <p14:tracePt t="30157" x="8526463" y="3871913"/>
          <p14:tracePt t="30167" x="8526463" y="3856038"/>
          <p14:tracePt t="30184" x="8526463" y="3848100"/>
          <p14:tracePt t="30209" x="8526463" y="3806825"/>
          <p14:tracePt t="30217" x="8509000" y="3806825"/>
          <p14:tracePt t="30224" x="8509000" y="3789363"/>
          <p14:tracePt t="30262" x="8509000" y="3773488"/>
          <p14:tracePt t="30267" x="8501063" y="3773488"/>
          <p14:tracePt t="30277" x="8501063" y="3765550"/>
          <p14:tracePt t="30283" x="8485188" y="3765550"/>
          <p14:tracePt t="30305" x="8485188" y="3748088"/>
          <p14:tracePt t="30329" x="8467725" y="3732213"/>
          <p14:tracePt t="30368" x="8459788" y="3722688"/>
          <p14:tracePt t="30388" x="8443913" y="3706813"/>
          <p14:tracePt t="30570" x="8443913" y="3690938"/>
          <p14:tracePt t="30674" x="8443913" y="3681413"/>
          <p14:tracePt t="30757" x="8459788" y="3665538"/>
          <p14:tracePt t="30801" x="8459788" y="3648075"/>
          <p14:tracePt t="30816" x="8467725" y="3648075"/>
          <p14:tracePt t="30830" x="8467725" y="3640138"/>
          <p14:tracePt t="30883" x="8467725" y="3624263"/>
          <p14:tracePt t="30898" x="8485188" y="3624263"/>
          <p14:tracePt t="30935" x="8485188" y="3606800"/>
          <p14:tracePt t="30965" x="8485188" y="3598863"/>
          <p14:tracePt t="31000" x="8467725" y="3582988"/>
          <p14:tracePt t="31009" x="8467725" y="3557588"/>
          <p14:tracePt t="31034" x="8459788" y="3541713"/>
          <p14:tracePt t="31052" x="8443913" y="3498850"/>
          <p14:tracePt t="31062" x="8426450" y="3475038"/>
          <p14:tracePt t="31067" x="8426450" y="3433763"/>
          <p14:tracePt t="31080" x="8418513" y="3416300"/>
          <p14:tracePt t="31088" x="8418513" y="3400425"/>
          <p14:tracePt t="31101" x="8401050" y="3375025"/>
          <p14:tracePt t="31117" x="8385175" y="3333750"/>
          <p14:tracePt t="31129" x="8377238" y="3275013"/>
          <p14:tracePt t="31132" x="8377238" y="3233738"/>
          <p14:tracePt t="31143" x="8359775" y="3209925"/>
          <p14:tracePt t="31149" x="8359775" y="3167063"/>
          <p14:tracePt t="31156" x="8359775" y="3125788"/>
          <p14:tracePt t="31167" x="8343900" y="3068638"/>
          <p14:tracePt t="31183" x="8335963" y="2960688"/>
          <p14:tracePt t="31199" x="8318500" y="2836863"/>
          <p14:tracePt t="31210" x="8302625" y="2719388"/>
          <p14:tracePt t="31217" x="8293100" y="2654300"/>
          <p14:tracePt t="31232" x="8261350" y="2495550"/>
          <p14:tracePt t="31241" x="8235950" y="2330450"/>
          <p14:tracePt t="31250" x="8194675" y="2181225"/>
          <p14:tracePt t="31265" x="8153400" y="2055813"/>
          <p14:tracePt t="31280" x="8135938" y="1981200"/>
          <p14:tracePt t="31295" x="8078788" y="1857375"/>
          <p14:tracePt t="31310" x="8037513" y="1790700"/>
          <p14:tracePt t="31325" x="8012113" y="1766888"/>
          <p14:tracePt t="31340" x="7986713" y="1749425"/>
          <p14:tracePt t="31355" x="7986713" y="1733550"/>
          <p14:tracePt t="31359" x="7945438" y="1725613"/>
          <p14:tracePt t="31372" x="7886700" y="1682750"/>
          <p14:tracePt t="31386" x="7862888" y="1651000"/>
          <p14:tracePt t="31405" x="7788275" y="1584325"/>
          <p14:tracePt t="31417" x="7680325" y="1484313"/>
          <p14:tracePt t="31430" x="7523163" y="1360488"/>
          <p14:tracePt t="31447" x="7356475" y="1235075"/>
          <p14:tracePt t="31464" x="7150100" y="1095375"/>
          <p14:tracePt t="31480" x="6916738" y="928688"/>
          <p14:tracePt t="31497" x="6677025" y="779463"/>
          <p14:tracePt t="31514" x="6402388" y="614363"/>
          <p14:tracePt t="31531" x="6070600" y="455613"/>
          <p14:tracePt t="31547" x="5822950" y="331788"/>
          <p14:tracePt t="31563" x="5722938" y="165100"/>
        </p14:tracePtLst>
      </p14:laserTraceLst>
    </p:ext>
  </p:extLs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91AA6-48B5-854D-5C44-69E8580FC13A}"/>
              </a:ext>
            </a:extLst>
          </p:cNvPr>
          <p:cNvSpPr>
            <a:spLocks noGrp="1"/>
          </p:cNvSpPr>
          <p:nvPr>
            <p:ph type="title"/>
          </p:nvPr>
        </p:nvSpPr>
        <p:spPr/>
        <p:txBody>
          <a:bodyPr>
            <a:normAutofit/>
          </a:bodyPr>
          <a:lstStyle/>
          <a:p>
            <a:r>
              <a:rPr lang="en-US" sz="3600"/>
              <a:t>Knowledge Gained and Application</a:t>
            </a:r>
          </a:p>
        </p:txBody>
      </p:sp>
      <p:sp>
        <p:nvSpPr>
          <p:cNvPr id="3" name="Content Placeholder 2">
            <a:extLst>
              <a:ext uri="{FF2B5EF4-FFF2-40B4-BE49-F238E27FC236}">
                <a16:creationId xmlns:a16="http://schemas.microsoft.com/office/drawing/2014/main" id="{E2DE92F6-9F19-A783-1633-649DCCEFDF5D}"/>
              </a:ext>
            </a:extLst>
          </p:cNvPr>
          <p:cNvSpPr>
            <a:spLocks noGrp="1"/>
          </p:cNvSpPr>
          <p:nvPr>
            <p:ph idx="1"/>
          </p:nvPr>
        </p:nvSpPr>
        <p:spPr/>
        <p:txBody>
          <a:bodyPr vert="horz" lIns="91440" tIns="45720" rIns="91440" bIns="45720" rtlCol="0" anchor="t">
            <a:normAutofit/>
          </a:bodyPr>
          <a:lstStyle/>
          <a:p>
            <a:r>
              <a:rPr lang="en-US"/>
              <a:t>Infections seem to expand from one region to others.</a:t>
            </a:r>
          </a:p>
          <a:p>
            <a:pPr marL="0" indent="0">
              <a:buNone/>
            </a:pPr>
            <a:endParaRPr lang="en-US"/>
          </a:p>
          <a:p>
            <a:r>
              <a:rPr lang="en-US"/>
              <a:t>There appeared to be at least two waves significant outbreaks.</a:t>
            </a:r>
          </a:p>
          <a:p>
            <a:endParaRPr lang="en-US"/>
          </a:p>
          <a:p>
            <a:r>
              <a:rPr lang="en-US"/>
              <a:t>Higher vaccination rates are related to lower COVID-19 death rates.</a:t>
            </a:r>
          </a:p>
          <a:p>
            <a:endParaRPr lang="en-US"/>
          </a:p>
          <a:p>
            <a:r>
              <a:rPr lang="en-US"/>
              <a:t>COVID-19 cases decrease in extreme climate.</a:t>
            </a:r>
          </a:p>
          <a:p>
            <a:endParaRPr lang="en-US"/>
          </a:p>
        </p:txBody>
      </p:sp>
      <p:pic>
        <p:nvPicPr>
          <p:cNvPr id="8" name="Audio 7">
            <a:hlinkClick r:id="" action="ppaction://media"/>
            <a:extLst>
              <a:ext uri="{FF2B5EF4-FFF2-40B4-BE49-F238E27FC236}">
                <a16:creationId xmlns:a16="http://schemas.microsoft.com/office/drawing/2014/main" id="{487F893B-E93C-46ED-B703-CE6B049CC9E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19989654"/>
      </p:ext>
    </p:extLst>
  </p:cSld>
  <p:clrMapOvr>
    <a:masterClrMapping/>
  </p:clrMapOvr>
  <mc:AlternateContent xmlns:mc="http://schemas.openxmlformats.org/markup-compatibility/2006">
    <mc:Choice xmlns:p14="http://schemas.microsoft.com/office/powerpoint/2010/main" Requires="p14">
      <p:transition spd="slow" p14:dur="2000" advTm="45327"/>
    </mc:Choice>
    <mc:Fallback>
      <p:transition spd="slow" advTm="4532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C2D12D-4117-D428-A1FF-F3BD3A73F631}"/>
              </a:ext>
            </a:extLst>
          </p:cNvPr>
          <p:cNvSpPr>
            <a:spLocks noGrp="1"/>
          </p:cNvSpPr>
          <p:nvPr>
            <p:ph type="title"/>
          </p:nvPr>
        </p:nvSpPr>
        <p:spPr/>
        <p:txBody>
          <a:bodyPr>
            <a:normAutofit/>
          </a:bodyPr>
          <a:lstStyle/>
          <a:p>
            <a:r>
              <a:rPr lang="en-US" sz="3600"/>
              <a:t>Introduction</a:t>
            </a:r>
          </a:p>
        </p:txBody>
      </p:sp>
      <p:sp>
        <p:nvSpPr>
          <p:cNvPr id="3" name="Content Placeholder 2">
            <a:extLst>
              <a:ext uri="{FF2B5EF4-FFF2-40B4-BE49-F238E27FC236}">
                <a16:creationId xmlns:a16="http://schemas.microsoft.com/office/drawing/2014/main" id="{AC0B2FBF-073D-548A-8922-B57AF61AC2D4}"/>
              </a:ext>
            </a:extLst>
          </p:cNvPr>
          <p:cNvSpPr>
            <a:spLocks noGrp="1"/>
          </p:cNvSpPr>
          <p:nvPr>
            <p:ph idx="1"/>
          </p:nvPr>
        </p:nvSpPr>
        <p:spPr/>
        <p:txBody>
          <a:bodyPr vert="horz" lIns="91440" tIns="45720" rIns="91440" bIns="45720" rtlCol="0" anchor="t">
            <a:normAutofit/>
          </a:bodyPr>
          <a:lstStyle/>
          <a:p>
            <a:pPr marL="0" indent="0">
              <a:buNone/>
            </a:pPr>
            <a:r>
              <a:rPr lang="en-US" sz="2000" b="0" i="0" dirty="0">
                <a:effectLst/>
                <a:highlight>
                  <a:srgbClr val="FFFFFF"/>
                </a:highlight>
                <a:latin typeface="Arial"/>
                <a:cs typeface="Arial"/>
              </a:rPr>
              <a:t>Our project focuses on analyzing data surrounding COVID-19, including deaths, vaccination rates, and cases viewed on a per-county basis, covering dates from 1/1/2020 to 9/17/2022. Our group decided to use the COVID-19 Open Data by Google</a:t>
            </a:r>
            <a:r>
              <a:rPr lang="en-US" sz="2000" b="0" i="0" baseline="30000" dirty="0">
                <a:effectLst/>
                <a:highlight>
                  <a:srgbClr val="FFFFFF"/>
                </a:highlight>
                <a:latin typeface="Arial"/>
                <a:cs typeface="Arial"/>
              </a:rPr>
              <a:t>1</a:t>
            </a:r>
            <a:r>
              <a:rPr lang="en-US" sz="2000" b="0" i="0" dirty="0">
                <a:effectLst/>
                <a:highlight>
                  <a:srgbClr val="FFFFFF"/>
                </a:highlight>
                <a:latin typeface="Arial"/>
                <a:cs typeface="Arial"/>
              </a:rPr>
              <a:t>. The intriguing questions we aim to answer are:</a:t>
            </a:r>
            <a:br>
              <a:rPr lang="en-US" sz="2000" dirty="0"/>
            </a:br>
            <a:endParaRPr lang="en-US" sz="2000" dirty="0"/>
          </a:p>
          <a:p>
            <a:r>
              <a:rPr lang="en-US" sz="2000" b="0" i="0" dirty="0">
                <a:effectLst/>
                <a:highlight>
                  <a:srgbClr val="FFFFFF"/>
                </a:highlight>
                <a:latin typeface="Arial"/>
                <a:cs typeface="Arial"/>
              </a:rPr>
              <a:t>How do local variables, such as temperature and mobility rates, affect COVID rates?</a:t>
            </a:r>
            <a:endParaRPr lang="en-US" sz="2000" dirty="0">
              <a:latin typeface="Arial"/>
              <a:cs typeface="Arial"/>
            </a:endParaRPr>
          </a:p>
          <a:p>
            <a:r>
              <a:rPr lang="en-US" sz="2000" b="0" i="0" dirty="0">
                <a:effectLst/>
                <a:highlight>
                  <a:srgbClr val="FFFFFF"/>
                </a:highlight>
                <a:latin typeface="Arial"/>
                <a:cs typeface="Arial"/>
              </a:rPr>
              <a:t>Did high vaccination rates help mitigate the deaths and</a:t>
            </a:r>
            <a:br>
              <a:rPr lang="en-US" sz="2000" dirty="0"/>
            </a:br>
            <a:r>
              <a:rPr lang="en-US" sz="2000" b="0" i="0" dirty="0">
                <a:effectLst/>
                <a:highlight>
                  <a:srgbClr val="FFFFFF"/>
                </a:highlight>
                <a:latin typeface="Arial"/>
                <a:cs typeface="Arial"/>
              </a:rPr>
              <a:t>spread of the virus?</a:t>
            </a:r>
            <a:endParaRPr lang="en-US" sz="2000" dirty="0">
              <a:latin typeface="Arial"/>
              <a:cs typeface="Arial"/>
            </a:endParaRPr>
          </a:p>
          <a:p>
            <a:r>
              <a:rPr lang="en-US" sz="2000" b="0" i="0" dirty="0">
                <a:effectLst/>
                <a:highlight>
                  <a:srgbClr val="FFFFFF"/>
                </a:highlight>
                <a:latin typeface="Arial"/>
                <a:cs typeface="Arial"/>
              </a:rPr>
              <a:t>Understand the impact of detailed weather variables on COVID-19 rates</a:t>
            </a:r>
          </a:p>
          <a:p>
            <a:r>
              <a:rPr lang="en-US" sz="2000" dirty="0">
                <a:highlight>
                  <a:srgbClr val="FFFFFF"/>
                </a:highlight>
                <a:latin typeface="Arial"/>
                <a:cs typeface="Arial"/>
              </a:rPr>
              <a:t>How do regional outbreaks occur and do them spread between states/counties?</a:t>
            </a:r>
            <a:endParaRPr lang="en-US" sz="2000" b="0" i="0" dirty="0">
              <a:effectLst/>
              <a:highlight>
                <a:srgbClr val="FFFFFF"/>
              </a:highlight>
              <a:latin typeface="Arial"/>
              <a:cs typeface="Arial"/>
            </a:endParaRPr>
          </a:p>
          <a:p>
            <a:pPr marL="0" indent="0">
              <a:buNone/>
            </a:pPr>
            <a:endParaRPr lang="en-US" sz="2000" dirty="0"/>
          </a:p>
          <a:p>
            <a:pPr marL="0" indent="0">
              <a:buNone/>
            </a:pPr>
            <a:br>
              <a:rPr lang="en-US" sz="2000" dirty="0"/>
            </a:br>
            <a:r>
              <a:rPr lang="en-US" sz="1200" baseline="30000" dirty="0"/>
              <a:t>1</a:t>
            </a:r>
            <a:r>
              <a:rPr lang="en-US" sz="1200" b="0" i="0" dirty="0">
                <a:effectLst/>
                <a:highlight>
                  <a:srgbClr val="FFFFFF"/>
                </a:highlight>
                <a:latin typeface="Arial"/>
                <a:cs typeface="Arial"/>
              </a:rPr>
              <a:t>https://health.google.com/covid-19/open-data</a:t>
            </a:r>
            <a:endParaRPr lang="en-US" sz="1200" dirty="0">
              <a:latin typeface="Arial"/>
              <a:cs typeface="Arial"/>
            </a:endParaRPr>
          </a:p>
        </p:txBody>
      </p:sp>
      <p:pic>
        <p:nvPicPr>
          <p:cNvPr id="6" name="Audio 5">
            <a:hlinkClick r:id="" action="ppaction://media"/>
            <a:extLst>
              <a:ext uri="{FF2B5EF4-FFF2-40B4-BE49-F238E27FC236}">
                <a16:creationId xmlns:a16="http://schemas.microsoft.com/office/drawing/2014/main" id="{BAC7120B-E8DB-440F-B41F-E6545B2CE3E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7245361"/>
      </p:ext>
    </p:extLst>
  </p:cSld>
  <p:clrMapOvr>
    <a:masterClrMapping/>
  </p:clrMapOvr>
  <mc:AlternateContent xmlns:mc="http://schemas.openxmlformats.org/markup-compatibility/2006">
    <mc:Choice xmlns:p14="http://schemas.microsoft.com/office/powerpoint/2010/main" Requires="p14">
      <p:transition spd="slow" p14:dur="2000" advTm="29828"/>
    </mc:Choice>
    <mc:Fallback>
      <p:transition spd="slow" advTm="2982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623CA-9C65-6606-57DD-8ADB71037832}"/>
              </a:ext>
            </a:extLst>
          </p:cNvPr>
          <p:cNvSpPr>
            <a:spLocks noGrp="1"/>
          </p:cNvSpPr>
          <p:nvPr>
            <p:ph type="title"/>
          </p:nvPr>
        </p:nvSpPr>
        <p:spPr/>
        <p:txBody>
          <a:bodyPr>
            <a:normAutofit/>
          </a:bodyPr>
          <a:lstStyle/>
          <a:p>
            <a:r>
              <a:rPr lang="en-US" sz="3600" dirty="0"/>
              <a:t>Tools and Methodology</a:t>
            </a:r>
          </a:p>
        </p:txBody>
      </p:sp>
      <p:sp>
        <p:nvSpPr>
          <p:cNvPr id="3" name="Content Placeholder 2">
            <a:extLst>
              <a:ext uri="{FF2B5EF4-FFF2-40B4-BE49-F238E27FC236}">
                <a16:creationId xmlns:a16="http://schemas.microsoft.com/office/drawing/2014/main" id="{28FA4C6D-5137-0263-B3A2-D39AEC91C1F2}"/>
              </a:ext>
            </a:extLst>
          </p:cNvPr>
          <p:cNvSpPr>
            <a:spLocks noGrp="1"/>
          </p:cNvSpPr>
          <p:nvPr>
            <p:ph sz="half" idx="1"/>
          </p:nvPr>
        </p:nvSpPr>
        <p:spPr/>
        <p:txBody>
          <a:bodyPr>
            <a:normAutofit/>
          </a:bodyPr>
          <a:lstStyle/>
          <a:p>
            <a:r>
              <a:rPr lang="en-US" sz="2000" b="0" i="0" dirty="0">
                <a:effectLst/>
                <a:highlight>
                  <a:srgbClr val="FFFFFF"/>
                </a:highlight>
                <a:latin typeface="Arial" panose="020B0604020202020204" pitchFamily="34" charset="0"/>
              </a:rPr>
              <a:t>Overleaf </a:t>
            </a:r>
          </a:p>
          <a:p>
            <a:r>
              <a:rPr lang="en-US" sz="2000" b="0" i="0" dirty="0">
                <a:effectLst/>
                <a:highlight>
                  <a:srgbClr val="FFFFFF"/>
                </a:highlight>
                <a:latin typeface="Arial" panose="020B0604020202020204" pitchFamily="34" charset="0"/>
              </a:rPr>
              <a:t>Git/GitHub</a:t>
            </a:r>
          </a:p>
          <a:p>
            <a:r>
              <a:rPr lang="en-US" sz="2000" b="0" i="0" dirty="0">
                <a:effectLst/>
                <a:highlight>
                  <a:srgbClr val="FFFFFF"/>
                </a:highlight>
                <a:latin typeface="Arial" panose="020B0604020202020204" pitchFamily="34" charset="0"/>
              </a:rPr>
              <a:t>Python: </a:t>
            </a:r>
          </a:p>
          <a:p>
            <a:pPr lvl="1"/>
            <a:r>
              <a:rPr lang="en-US" sz="2000" b="0" i="0" dirty="0">
                <a:effectLst/>
                <a:highlight>
                  <a:srgbClr val="FFFFFF"/>
                </a:highlight>
                <a:latin typeface="Arial" panose="020B0604020202020204" pitchFamily="34" charset="0"/>
              </a:rPr>
              <a:t>Pandas </a:t>
            </a:r>
          </a:p>
          <a:p>
            <a:pPr lvl="1"/>
            <a:r>
              <a:rPr lang="en-US" sz="2000" b="0" i="0" dirty="0">
                <a:effectLst/>
                <a:highlight>
                  <a:srgbClr val="FFFFFF"/>
                </a:highlight>
                <a:latin typeface="Arial" panose="020B0604020202020204" pitchFamily="34" charset="0"/>
              </a:rPr>
              <a:t>NumPy </a:t>
            </a:r>
          </a:p>
          <a:p>
            <a:pPr lvl="1"/>
            <a:r>
              <a:rPr lang="en-US" sz="2000" b="0" i="0" dirty="0" err="1">
                <a:effectLst/>
                <a:highlight>
                  <a:srgbClr val="FFFFFF"/>
                </a:highlight>
                <a:latin typeface="Arial" panose="020B0604020202020204" pitchFamily="34" charset="0"/>
              </a:rPr>
              <a:t>Geopandas</a:t>
            </a:r>
            <a:endParaRPr lang="en-US" sz="2000" b="0" i="0" dirty="0">
              <a:effectLst/>
              <a:highlight>
                <a:srgbClr val="FFFFFF"/>
              </a:highlight>
              <a:latin typeface="Arial" panose="020B0604020202020204" pitchFamily="34" charset="0"/>
            </a:endParaRPr>
          </a:p>
          <a:p>
            <a:pPr lvl="1"/>
            <a:r>
              <a:rPr lang="en-US" sz="2000" dirty="0" err="1"/>
              <a:t>Sklearn</a:t>
            </a:r>
            <a:endParaRPr lang="en-US" sz="2000" dirty="0">
              <a:highlight>
                <a:srgbClr val="FFFFFF"/>
              </a:highlight>
              <a:latin typeface="Arial" panose="020B0604020202020204" pitchFamily="34" charset="0"/>
            </a:endParaRPr>
          </a:p>
          <a:p>
            <a:pPr lvl="1"/>
            <a:r>
              <a:rPr lang="en-US" sz="2000" dirty="0"/>
              <a:t>Matplotlib</a:t>
            </a:r>
            <a:endParaRPr lang="en-US" sz="2000" dirty="0">
              <a:highlight>
                <a:srgbClr val="FFFFFF"/>
              </a:highlight>
              <a:latin typeface="Arial" panose="020B0604020202020204" pitchFamily="34" charset="0"/>
            </a:endParaRPr>
          </a:p>
          <a:p>
            <a:pPr lvl="1"/>
            <a:endParaRPr lang="en-US" sz="2000" dirty="0"/>
          </a:p>
        </p:txBody>
      </p:sp>
      <p:sp>
        <p:nvSpPr>
          <p:cNvPr id="9" name="Content Placeholder 8">
            <a:extLst>
              <a:ext uri="{FF2B5EF4-FFF2-40B4-BE49-F238E27FC236}">
                <a16:creationId xmlns:a16="http://schemas.microsoft.com/office/drawing/2014/main" id="{18340B0B-9F20-4711-A380-C720D394BB3A}"/>
              </a:ext>
            </a:extLst>
          </p:cNvPr>
          <p:cNvSpPr>
            <a:spLocks noGrp="1"/>
          </p:cNvSpPr>
          <p:nvPr>
            <p:ph sz="half" idx="2"/>
          </p:nvPr>
        </p:nvSpPr>
        <p:spPr/>
        <p:txBody>
          <a:bodyPr/>
          <a:lstStyle/>
          <a:p>
            <a:r>
              <a:rPr lang="en-US" dirty="0"/>
              <a:t>Agile Method:</a:t>
            </a:r>
          </a:p>
          <a:p>
            <a:pPr lvl="1"/>
            <a:r>
              <a:rPr lang="en-US" dirty="0"/>
              <a:t>Weekly check ins</a:t>
            </a:r>
          </a:p>
          <a:p>
            <a:pPr lvl="1"/>
            <a:r>
              <a:rPr lang="en-US" dirty="0"/>
              <a:t>Dedicated time to work individually and as a group</a:t>
            </a:r>
          </a:p>
          <a:p>
            <a:pPr lvl="1"/>
            <a:r>
              <a:rPr lang="en-US" dirty="0"/>
              <a:t>Shared goals for the week</a:t>
            </a:r>
          </a:p>
          <a:p>
            <a:pPr lvl="1"/>
            <a:r>
              <a:rPr lang="en-US" dirty="0"/>
              <a:t>Helped others troubleshoot obstacles</a:t>
            </a:r>
          </a:p>
        </p:txBody>
      </p:sp>
      <p:pic>
        <p:nvPicPr>
          <p:cNvPr id="8" name="Audio 7">
            <a:hlinkClick r:id="" action="ppaction://media"/>
            <a:extLst>
              <a:ext uri="{FF2B5EF4-FFF2-40B4-BE49-F238E27FC236}">
                <a16:creationId xmlns:a16="http://schemas.microsoft.com/office/drawing/2014/main" id="{50855CEE-9154-4E55-BCC5-90DD630BFE6E}"/>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4152935322"/>
      </p:ext>
    </p:extLst>
  </p:cSld>
  <p:clrMapOvr>
    <a:masterClrMapping/>
  </p:clrMapOvr>
  <mc:AlternateContent xmlns:mc="http://schemas.openxmlformats.org/markup-compatibility/2006">
    <mc:Choice xmlns:p14="http://schemas.microsoft.com/office/powerpoint/2010/main" Requires="p14">
      <p:transition spd="slow" p14:dur="2000" advTm="33707"/>
    </mc:Choice>
    <mc:Fallback>
      <p:transition spd="slow" advTm="3370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p:cTn id="7" fill="hold" display="0">
                  <p:stCondLst>
                    <p:cond delay="indefinite"/>
                  </p:stCondLst>
                  <p:endCondLst>
                    <p:cond evt="onStopAudio" delay="0">
                      <p:tgtEl>
                        <p:sldTgt/>
                      </p:tgtEl>
                    </p:cond>
                  </p:endCondLst>
                </p:cTn>
                <p:tgtEl>
                  <p:spTgt spid="8"/>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9B9E5E-F318-CB1B-C769-3491DAEF524E}"/>
              </a:ext>
            </a:extLst>
          </p:cNvPr>
          <p:cNvSpPr>
            <a:spLocks noGrp="1"/>
          </p:cNvSpPr>
          <p:nvPr>
            <p:ph type="title"/>
          </p:nvPr>
        </p:nvSpPr>
        <p:spPr/>
        <p:txBody>
          <a:bodyPr>
            <a:normAutofit/>
          </a:bodyPr>
          <a:lstStyle/>
          <a:p>
            <a:r>
              <a:rPr lang="en-US" sz="3600"/>
              <a:t>Data Preprocessing</a:t>
            </a:r>
          </a:p>
        </p:txBody>
      </p:sp>
      <p:sp>
        <p:nvSpPr>
          <p:cNvPr id="3" name="Content Placeholder 2">
            <a:extLst>
              <a:ext uri="{FF2B5EF4-FFF2-40B4-BE49-F238E27FC236}">
                <a16:creationId xmlns:a16="http://schemas.microsoft.com/office/drawing/2014/main" id="{9DD715EE-7B1D-05F5-CEDC-1662E4761576}"/>
              </a:ext>
            </a:extLst>
          </p:cNvPr>
          <p:cNvSpPr>
            <a:spLocks noGrp="1"/>
          </p:cNvSpPr>
          <p:nvPr>
            <p:ph idx="1"/>
          </p:nvPr>
        </p:nvSpPr>
        <p:spPr>
          <a:xfrm>
            <a:off x="838200" y="1351722"/>
            <a:ext cx="10515600" cy="5227982"/>
          </a:xfrm>
        </p:spPr>
        <p:txBody>
          <a:bodyPr vert="horz" lIns="91440" tIns="45720" rIns="91440" bIns="45720" rtlCol="0" anchor="t">
            <a:normAutofit fontScale="32500" lnSpcReduction="20000"/>
          </a:bodyPr>
          <a:lstStyle/>
          <a:p>
            <a:pPr marL="0" indent="0">
              <a:lnSpc>
                <a:spcPct val="110000"/>
              </a:lnSpc>
              <a:buFont typeface="Arial" panose="020B0604020202020204" pitchFamily="34" charset="0"/>
              <a:buNone/>
            </a:pPr>
            <a:r>
              <a:rPr lang="en-US" sz="5000" dirty="0">
                <a:highlight>
                  <a:srgbClr val="FFFFFF"/>
                </a:highlight>
                <a:latin typeface="Arial"/>
                <a:cs typeface="Arial"/>
              </a:rPr>
              <a:t>Data Transformation:</a:t>
            </a:r>
          </a:p>
          <a:p>
            <a:pPr>
              <a:lnSpc>
                <a:spcPct val="110000"/>
              </a:lnSpc>
            </a:pPr>
            <a:r>
              <a:rPr lang="en-US" sz="5000" dirty="0">
                <a:highlight>
                  <a:srgbClr val="FFFFFF"/>
                </a:highlight>
                <a:latin typeface="Arial"/>
                <a:cs typeface="Arial"/>
              </a:rPr>
              <a:t>Standardized incidence rate per 100,000 </a:t>
            </a:r>
          </a:p>
          <a:p>
            <a:pPr>
              <a:lnSpc>
                <a:spcPct val="110000"/>
              </a:lnSpc>
            </a:pPr>
            <a:r>
              <a:rPr lang="en-US" sz="5000" dirty="0">
                <a:highlight>
                  <a:srgbClr val="FFFFFF"/>
                </a:highlight>
                <a:latin typeface="Arial"/>
                <a:cs typeface="Arial"/>
              </a:rPr>
              <a:t>Min-Max Scaling implemented</a:t>
            </a:r>
          </a:p>
          <a:p>
            <a:pPr marL="0" indent="0">
              <a:lnSpc>
                <a:spcPct val="110000"/>
              </a:lnSpc>
              <a:buNone/>
            </a:pPr>
            <a:endParaRPr lang="en-US" sz="5000" dirty="0">
              <a:highlight>
                <a:srgbClr val="FFFFFF"/>
              </a:highlight>
              <a:latin typeface="Arial"/>
              <a:cs typeface="Arial"/>
            </a:endParaRPr>
          </a:p>
          <a:p>
            <a:pPr marL="0" indent="0">
              <a:lnSpc>
                <a:spcPct val="110000"/>
              </a:lnSpc>
              <a:buNone/>
            </a:pPr>
            <a:r>
              <a:rPr lang="en-US" sz="4900" dirty="0">
                <a:highlight>
                  <a:srgbClr val="FFFFFF"/>
                </a:highlight>
                <a:latin typeface="Arial"/>
                <a:cs typeface="Arial"/>
              </a:rPr>
              <a:t>Data Repositories:</a:t>
            </a:r>
          </a:p>
          <a:p>
            <a:pPr>
              <a:lnSpc>
                <a:spcPct val="110000"/>
              </a:lnSpc>
            </a:pPr>
            <a:r>
              <a:rPr lang="en-US" sz="4900" dirty="0">
                <a:highlight>
                  <a:srgbClr val="FFFFFF"/>
                </a:highlight>
                <a:latin typeface="Arial"/>
                <a:cs typeface="Arial"/>
              </a:rPr>
              <a:t>Primary GitHub repository</a:t>
            </a:r>
          </a:p>
          <a:p>
            <a:pPr>
              <a:lnSpc>
                <a:spcPct val="110000"/>
              </a:lnSpc>
            </a:pPr>
            <a:r>
              <a:rPr lang="en-US" sz="4900" dirty="0">
                <a:highlight>
                  <a:srgbClr val="FFFFFF"/>
                </a:highlight>
                <a:latin typeface="Arial"/>
                <a:cs typeface="Arial"/>
              </a:rPr>
              <a:t>Storage of all county CSVs for analysis and a subset for testing data mining strategies.</a:t>
            </a:r>
          </a:p>
          <a:p>
            <a:pPr marL="0" indent="0">
              <a:lnSpc>
                <a:spcPct val="110000"/>
              </a:lnSpc>
              <a:buNone/>
            </a:pPr>
            <a:endParaRPr lang="en-US" sz="4900" dirty="0">
              <a:highlight>
                <a:srgbClr val="FFFFFF"/>
              </a:highlight>
              <a:latin typeface="Arial"/>
              <a:cs typeface="Arial"/>
            </a:endParaRPr>
          </a:p>
          <a:p>
            <a:pPr marL="0" indent="0">
              <a:lnSpc>
                <a:spcPct val="110000"/>
              </a:lnSpc>
              <a:buNone/>
            </a:pPr>
            <a:r>
              <a:rPr lang="en-US" sz="5000" dirty="0">
                <a:highlight>
                  <a:srgbClr val="FFFFFF"/>
                </a:highlight>
                <a:latin typeface="Arial" panose="020B0604020202020204" pitchFamily="34" charset="0"/>
              </a:rPr>
              <a:t>Data Reduction:</a:t>
            </a:r>
          </a:p>
          <a:p>
            <a:pPr>
              <a:lnSpc>
                <a:spcPct val="110000"/>
              </a:lnSpc>
            </a:pPr>
            <a:r>
              <a:rPr lang="en-US" sz="5000" dirty="0">
                <a:highlight>
                  <a:srgbClr val="FFFFFF"/>
                </a:highlight>
                <a:latin typeface="Arial" panose="020B0604020202020204" pitchFamily="34" charset="0"/>
              </a:rPr>
              <a:t>Focus on the U.S. </a:t>
            </a:r>
          </a:p>
          <a:p>
            <a:pPr>
              <a:lnSpc>
                <a:spcPct val="110000"/>
              </a:lnSpc>
            </a:pPr>
            <a:r>
              <a:rPr lang="en-US" sz="5000" dirty="0">
                <a:highlight>
                  <a:srgbClr val="FFFFFF"/>
                </a:highlight>
                <a:latin typeface="Arial" panose="020B0604020202020204" pitchFamily="34" charset="0"/>
              </a:rPr>
              <a:t>Dimension reduction</a:t>
            </a:r>
          </a:p>
          <a:p>
            <a:pPr>
              <a:lnSpc>
                <a:spcPct val="110000"/>
              </a:lnSpc>
            </a:pPr>
            <a:endParaRPr lang="en-US" sz="5000" dirty="0">
              <a:highlight>
                <a:srgbClr val="FFFFFF"/>
              </a:highlight>
              <a:latin typeface="Arial" panose="020B0604020202020204" pitchFamily="34" charset="0"/>
              <a:cs typeface="Arial" panose="020B0604020202020204" pitchFamily="34" charset="0"/>
            </a:endParaRPr>
          </a:p>
          <a:p>
            <a:pPr marL="0" indent="0">
              <a:lnSpc>
                <a:spcPct val="110000"/>
              </a:lnSpc>
              <a:buNone/>
            </a:pPr>
            <a:r>
              <a:rPr lang="en-US" sz="5000" dirty="0">
                <a:highlight>
                  <a:srgbClr val="FFFFFF"/>
                </a:highlight>
                <a:latin typeface="Arial" panose="020B0604020202020204" pitchFamily="34" charset="0"/>
                <a:cs typeface="Arial" panose="020B0604020202020204" pitchFamily="34" charset="0"/>
              </a:rPr>
              <a:t>Data Cleaning</a:t>
            </a:r>
          </a:p>
          <a:p>
            <a:pPr>
              <a:lnSpc>
                <a:spcPct val="110000"/>
              </a:lnSpc>
            </a:pPr>
            <a:r>
              <a:rPr lang="en-US" sz="5000" dirty="0">
                <a:highlight>
                  <a:srgbClr val="FFFFFF"/>
                </a:highlight>
                <a:latin typeface="Arial" panose="020B0604020202020204" pitchFamily="34" charset="0"/>
                <a:cs typeface="Arial" panose="020B0604020202020204" pitchFamily="34" charset="0"/>
              </a:rPr>
              <a:t>Made data consistent amongst all files</a:t>
            </a:r>
          </a:p>
          <a:p>
            <a:pPr>
              <a:lnSpc>
                <a:spcPct val="110000"/>
              </a:lnSpc>
            </a:pPr>
            <a:r>
              <a:rPr lang="en-US" sz="5000" dirty="0">
                <a:highlight>
                  <a:srgbClr val="FFFFFF"/>
                </a:highlight>
                <a:latin typeface="Arial" panose="020B0604020202020204" pitchFamily="34" charset="0"/>
                <a:cs typeface="Arial" panose="020B0604020202020204" pitchFamily="34" charset="0"/>
              </a:rPr>
              <a:t>Excluded attributes lacking too much data</a:t>
            </a:r>
          </a:p>
        </p:txBody>
      </p:sp>
      <p:pic>
        <p:nvPicPr>
          <p:cNvPr id="4" name="media03">
            <a:hlinkClick r:id="" action="ppaction://media"/>
            <a:extLst>
              <a:ext uri="{FF2B5EF4-FFF2-40B4-BE49-F238E27FC236}">
                <a16:creationId xmlns:a16="http://schemas.microsoft.com/office/drawing/2014/main" id="{854C1180-2AA3-4804-8B5F-8DCA17B5019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24821" y="6094391"/>
            <a:ext cx="609600" cy="609600"/>
          </a:xfrm>
          <a:prstGeom prst="rect">
            <a:avLst/>
          </a:prstGeom>
        </p:spPr>
      </p:pic>
    </p:spTree>
    <p:extLst>
      <p:ext uri="{BB962C8B-B14F-4D97-AF65-F5344CB8AC3E}">
        <p14:creationId xmlns:p14="http://schemas.microsoft.com/office/powerpoint/2010/main" val="1645269219"/>
      </p:ext>
    </p:extLst>
  </p:cSld>
  <p:clrMapOvr>
    <a:masterClrMapping/>
  </p:clrMapOvr>
  <mc:AlternateContent xmlns:mc="http://schemas.openxmlformats.org/markup-compatibility/2006">
    <mc:Choice xmlns:p14="http://schemas.microsoft.com/office/powerpoint/2010/main" Requires="p14">
      <p:transition spd="slow" p14:dur="2000" advTm="54775"/>
    </mc:Choice>
    <mc:Fallback>
      <p:transition spd="slow" advTm="5477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480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8" name="Rectangle 22">
            <a:extLst>
              <a:ext uri="{FF2B5EF4-FFF2-40B4-BE49-F238E27FC236}">
                <a16:creationId xmlns:a16="http://schemas.microsoft.com/office/drawing/2014/main" id="{CEF6118E-44FB-4509-B4D9-129052E4C6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B183F5A-CB45-4E4C-A563-3FB51EC0BE33}"/>
              </a:ext>
            </a:extLst>
          </p:cNvPr>
          <p:cNvSpPr>
            <a:spLocks noGrp="1"/>
          </p:cNvSpPr>
          <p:nvPr>
            <p:ph type="title"/>
          </p:nvPr>
        </p:nvSpPr>
        <p:spPr>
          <a:xfrm>
            <a:off x="318053" y="525195"/>
            <a:ext cx="4503258" cy="2806506"/>
          </a:xfrm>
        </p:spPr>
        <p:txBody>
          <a:bodyPr anchor="b">
            <a:normAutofit/>
          </a:bodyPr>
          <a:lstStyle/>
          <a:p>
            <a:r>
              <a:rPr lang="en-US" sz="4000"/>
              <a:t>Preliminary plots (data familiarization)</a:t>
            </a:r>
          </a:p>
        </p:txBody>
      </p:sp>
      <p:pic>
        <p:nvPicPr>
          <p:cNvPr id="9" name="Picture 8" descr="A screenshot of a computer&#10;&#10;Description automatically generated">
            <a:extLst>
              <a:ext uri="{FF2B5EF4-FFF2-40B4-BE49-F238E27FC236}">
                <a16:creationId xmlns:a16="http://schemas.microsoft.com/office/drawing/2014/main" id="{09A720CA-BDB3-5D4E-27DF-E7B904865A2E}"/>
              </a:ext>
            </a:extLst>
          </p:cNvPr>
          <p:cNvPicPr>
            <a:picLocks noChangeAspect="1"/>
          </p:cNvPicPr>
          <p:nvPr/>
        </p:nvPicPr>
        <p:blipFill rotWithShape="1">
          <a:blip r:embed="rId6"/>
          <a:srcRect t="25532" r="1" b="1"/>
          <a:stretch/>
        </p:blipFill>
        <p:spPr>
          <a:xfrm>
            <a:off x="4745078" y="163646"/>
            <a:ext cx="7248180" cy="2793229"/>
          </a:xfrm>
          <a:prstGeom prst="rect">
            <a:avLst/>
          </a:prstGeom>
        </p:spPr>
      </p:pic>
      <p:sp>
        <p:nvSpPr>
          <p:cNvPr id="3" name="Content Placeholder 2">
            <a:extLst>
              <a:ext uri="{FF2B5EF4-FFF2-40B4-BE49-F238E27FC236}">
                <a16:creationId xmlns:a16="http://schemas.microsoft.com/office/drawing/2014/main" id="{18BA5E4A-6740-C1E9-4271-9E270E0C6A9F}"/>
              </a:ext>
            </a:extLst>
          </p:cNvPr>
          <p:cNvSpPr>
            <a:spLocks noGrp="1"/>
          </p:cNvSpPr>
          <p:nvPr>
            <p:ph idx="1"/>
          </p:nvPr>
        </p:nvSpPr>
        <p:spPr>
          <a:xfrm>
            <a:off x="835155" y="3526300"/>
            <a:ext cx="3986155" cy="2588458"/>
          </a:xfrm>
        </p:spPr>
        <p:txBody>
          <a:bodyPr>
            <a:normAutofit/>
          </a:bodyPr>
          <a:lstStyle/>
          <a:p>
            <a:r>
              <a:rPr lang="en-US" sz="2000"/>
              <a:t>Temporal graphs</a:t>
            </a:r>
          </a:p>
          <a:p>
            <a:r>
              <a:rPr lang="en-US" sz="2000"/>
              <a:t>Bar charts</a:t>
            </a:r>
          </a:p>
        </p:txBody>
      </p:sp>
      <p:pic>
        <p:nvPicPr>
          <p:cNvPr id="19" name="Picture 18">
            <a:extLst>
              <a:ext uri="{FF2B5EF4-FFF2-40B4-BE49-F238E27FC236}">
                <a16:creationId xmlns:a16="http://schemas.microsoft.com/office/drawing/2014/main" id="{3026F699-2F39-C070-EF1D-5F91789581EB}"/>
              </a:ext>
            </a:extLst>
          </p:cNvPr>
          <p:cNvPicPr>
            <a:picLocks noChangeAspect="1"/>
          </p:cNvPicPr>
          <p:nvPr/>
        </p:nvPicPr>
        <p:blipFill>
          <a:blip r:embed="rId7"/>
          <a:stretch>
            <a:fillRect/>
          </a:stretch>
        </p:blipFill>
        <p:spPr>
          <a:xfrm>
            <a:off x="4879865" y="2828253"/>
            <a:ext cx="7250530" cy="3474735"/>
          </a:xfrm>
          <a:prstGeom prst="rect">
            <a:avLst/>
          </a:prstGeom>
        </p:spPr>
      </p:pic>
      <p:pic>
        <p:nvPicPr>
          <p:cNvPr id="4" name="media04">
            <a:hlinkClick r:id="" action="ppaction://media"/>
            <a:extLst>
              <a:ext uri="{FF2B5EF4-FFF2-40B4-BE49-F238E27FC236}">
                <a16:creationId xmlns:a16="http://schemas.microsoft.com/office/drawing/2014/main" id="{0CBA99FB-5BC1-4E76-A797-B7BE209338DB}"/>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520795" y="6114758"/>
            <a:ext cx="609600" cy="609600"/>
          </a:xfrm>
          <a:prstGeom prst="rect">
            <a:avLst/>
          </a:prstGeom>
        </p:spPr>
      </p:pic>
    </p:spTree>
    <p:extLst>
      <p:ext uri="{BB962C8B-B14F-4D97-AF65-F5344CB8AC3E}">
        <p14:creationId xmlns:p14="http://schemas.microsoft.com/office/powerpoint/2010/main" val="3714389157"/>
      </p:ext>
    </p:extLst>
  </p:cSld>
  <p:clrMapOvr>
    <a:masterClrMapping/>
  </p:clrMapOvr>
  <mc:AlternateContent xmlns:mc="http://schemas.openxmlformats.org/markup-compatibility/2006">
    <mc:Choice xmlns:p14="http://schemas.microsoft.com/office/powerpoint/2010/main" Requires="p14">
      <p:transition spd="slow" p14:dur="2000" advTm="26212"/>
    </mc:Choice>
    <mc:Fallback>
      <p:transition spd="slow" advTm="2621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614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extLst>
    <p:ext uri="{6950BFC3-D8DA-4A85-94F7-54DA5524770B}">
      <p188:commentRel xmlns:p188="http://schemas.microsoft.com/office/powerpoint/2018/8/main" r:id="rId5"/>
    </p:ext>
  </p:extLs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7610FE-A0C2-08D8-8203-303E9137B792}"/>
              </a:ext>
            </a:extLst>
          </p:cNvPr>
          <p:cNvSpPr>
            <a:spLocks noGrp="1"/>
          </p:cNvSpPr>
          <p:nvPr>
            <p:ph type="title"/>
          </p:nvPr>
        </p:nvSpPr>
        <p:spPr/>
        <p:txBody>
          <a:bodyPr/>
          <a:lstStyle/>
          <a:p>
            <a:r>
              <a:rPr lang="en-US"/>
              <a:t>Geospatial Analysis</a:t>
            </a:r>
          </a:p>
        </p:txBody>
      </p:sp>
      <p:sp>
        <p:nvSpPr>
          <p:cNvPr id="3" name="Content Placeholder 2">
            <a:extLst>
              <a:ext uri="{FF2B5EF4-FFF2-40B4-BE49-F238E27FC236}">
                <a16:creationId xmlns:a16="http://schemas.microsoft.com/office/drawing/2014/main" id="{2BB1DCFE-15EF-6B6A-CAAE-0D4F3815BD6E}"/>
              </a:ext>
            </a:extLst>
          </p:cNvPr>
          <p:cNvSpPr>
            <a:spLocks noGrp="1"/>
          </p:cNvSpPr>
          <p:nvPr>
            <p:ph idx="1"/>
          </p:nvPr>
        </p:nvSpPr>
        <p:spPr/>
        <p:txBody>
          <a:bodyPr vert="horz" lIns="91440" tIns="45720" rIns="91440" bIns="45720" rtlCol="0" anchor="t">
            <a:normAutofit/>
          </a:bodyPr>
          <a:lstStyle/>
          <a:p>
            <a:r>
              <a:rPr lang="en-US" dirty="0"/>
              <a:t>Used TIGER/Line Shapefiles to color each county to get more accurate representation of severity at a particular time interval</a:t>
            </a:r>
          </a:p>
          <a:p>
            <a:endParaRPr lang="en-US" dirty="0"/>
          </a:p>
          <a:p>
            <a:r>
              <a:rPr lang="en-US" dirty="0"/>
              <a:t>Aggregated different timeframes ranging from 3-day intervals to 1-year intervals</a:t>
            </a:r>
          </a:p>
          <a:p>
            <a:endParaRPr lang="en-US" dirty="0"/>
          </a:p>
          <a:p>
            <a:r>
              <a:rPr lang="en-US" dirty="0"/>
              <a:t>Binned to examine different scopes.</a:t>
            </a:r>
          </a:p>
          <a:p>
            <a:pPr lvl="1">
              <a:buFont typeface="Courier New" panose="020B0604020202020204" pitchFamily="34" charset="0"/>
              <a:buChar char="o"/>
            </a:pPr>
            <a:endParaRPr lang="en-US" dirty="0"/>
          </a:p>
          <a:p>
            <a:r>
              <a:rPr lang="en-US" dirty="0"/>
              <a:t>We used the Python module </a:t>
            </a:r>
            <a:r>
              <a:rPr lang="en-US" dirty="0" err="1"/>
              <a:t>Geopandas</a:t>
            </a:r>
            <a:r>
              <a:rPr lang="en-US" dirty="0"/>
              <a:t> to facilitate plotting.</a:t>
            </a:r>
          </a:p>
          <a:p>
            <a:pPr lvl="1">
              <a:buFont typeface="Courier New" panose="020B0604020202020204" pitchFamily="34" charset="0"/>
              <a:buChar char="o"/>
            </a:pPr>
            <a:endParaRPr lang="en-US" dirty="0"/>
          </a:p>
          <a:p>
            <a:endParaRPr lang="en-US" dirty="0"/>
          </a:p>
        </p:txBody>
      </p:sp>
      <p:pic>
        <p:nvPicPr>
          <p:cNvPr id="4" name="Audio 3">
            <a:hlinkClick r:id="" action="ppaction://media"/>
            <a:extLst>
              <a:ext uri="{FF2B5EF4-FFF2-40B4-BE49-F238E27FC236}">
                <a16:creationId xmlns:a16="http://schemas.microsoft.com/office/drawing/2014/main" id="{7F9B212C-070A-4FCA-932E-0C9CD962D8A8}"/>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012051695"/>
      </p:ext>
    </p:extLst>
  </p:cSld>
  <p:clrMapOvr>
    <a:masterClrMapping/>
  </p:clrMapOvr>
  <mc:AlternateContent xmlns:mc="http://schemas.openxmlformats.org/markup-compatibility/2006">
    <mc:Choice xmlns:p14="http://schemas.microsoft.com/office/powerpoint/2010/main" Requires="p14">
      <p:transition spd="slow" p14:dur="2000" advTm="37801"/>
    </mc:Choice>
    <mc:Fallback>
      <p:transition spd="slow" advTm="378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0" name="Rectangle 10">
            <a:extLst>
              <a:ext uri="{FF2B5EF4-FFF2-40B4-BE49-F238E27FC236}">
                <a16:creationId xmlns:a16="http://schemas.microsoft.com/office/drawing/2014/main" id="{0B9EE3F3-89B7-43C3-8651-C4C9683099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155CC63-5C4A-830B-7BD2-490956BC9416}"/>
              </a:ext>
            </a:extLst>
          </p:cNvPr>
          <p:cNvSpPr>
            <a:spLocks noGrp="1"/>
          </p:cNvSpPr>
          <p:nvPr>
            <p:ph type="title"/>
          </p:nvPr>
        </p:nvSpPr>
        <p:spPr>
          <a:xfrm>
            <a:off x="411480" y="991443"/>
            <a:ext cx="4443154" cy="1087819"/>
          </a:xfrm>
        </p:spPr>
        <p:txBody>
          <a:bodyPr anchor="b">
            <a:normAutofit/>
          </a:bodyPr>
          <a:lstStyle/>
          <a:p>
            <a:r>
              <a:rPr lang="en-US" sz="3400"/>
              <a:t>Geospatial Progressive Timelapse</a:t>
            </a:r>
          </a:p>
        </p:txBody>
      </p:sp>
      <p:sp>
        <p:nvSpPr>
          <p:cNvPr id="41" name="Rectangle 12">
            <a:extLst>
              <a:ext uri="{FF2B5EF4-FFF2-40B4-BE49-F238E27FC236}">
                <a16:creationId xmlns:a16="http://schemas.microsoft.com/office/drawing/2014/main" id="{33AE4636-AEEC-45D6-84D4-7AC2DA48EC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49223" y="38793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2" name="Rectangle 14">
            <a:extLst>
              <a:ext uri="{FF2B5EF4-FFF2-40B4-BE49-F238E27FC236}">
                <a16:creationId xmlns:a16="http://schemas.microsoft.com/office/drawing/2014/main" id="{8D9CE0F4-2EB2-4F1F-8AAC-DB3571D9FE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1480" y="2285541"/>
            <a:ext cx="438912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3" name="Content Placeholder 7">
            <a:extLst>
              <a:ext uri="{FF2B5EF4-FFF2-40B4-BE49-F238E27FC236}">
                <a16:creationId xmlns:a16="http://schemas.microsoft.com/office/drawing/2014/main" id="{D1F84094-0FC9-6A6D-9301-E0E21EC221F1}"/>
              </a:ext>
            </a:extLst>
          </p:cNvPr>
          <p:cNvSpPr>
            <a:spLocks noGrp="1"/>
          </p:cNvSpPr>
          <p:nvPr>
            <p:ph idx="1"/>
          </p:nvPr>
        </p:nvSpPr>
        <p:spPr>
          <a:xfrm>
            <a:off x="411480" y="2684095"/>
            <a:ext cx="4443154" cy="3492868"/>
          </a:xfrm>
        </p:spPr>
        <p:txBody>
          <a:bodyPr>
            <a:normAutofit/>
          </a:bodyPr>
          <a:lstStyle/>
          <a:p>
            <a:r>
              <a:rPr lang="en-US" sz="1800"/>
              <a:t>Seem to have two waves of covid. </a:t>
            </a:r>
          </a:p>
          <a:p>
            <a:r>
              <a:rPr lang="en-US" sz="1800"/>
              <a:t>Regions with outbreak seem to expand to others.</a:t>
            </a:r>
          </a:p>
          <a:p>
            <a:r>
              <a:rPr lang="en-US" sz="1800"/>
              <a:t>Aggregation based on 17 days, per normalized per 100,000</a:t>
            </a:r>
          </a:p>
        </p:txBody>
      </p:sp>
      <p:pic>
        <p:nvPicPr>
          <p:cNvPr id="5" name="Slide_7_Synthesized">
            <a:hlinkClick r:id="" action="ppaction://media"/>
            <a:extLst>
              <a:ext uri="{FF2B5EF4-FFF2-40B4-BE49-F238E27FC236}">
                <a16:creationId xmlns:a16="http://schemas.microsoft.com/office/drawing/2014/main" id="{856B1620-E2FD-486A-A408-D5694D741DD0}"/>
              </a:ext>
            </a:extLst>
          </p:cNvPr>
          <p:cNvPicPr>
            <a:picLocks noChangeAspect="1"/>
          </p:cNvPicPr>
          <p:nvPr>
            <a:videoFile r:link="rId3"/>
            <p:extLst>
              <p:ext uri="{DAA4B4D4-6D71-4841-9C94-3DE7FCFB9230}">
                <p14:media xmlns:p14="http://schemas.microsoft.com/office/powerpoint/2010/main" r:embed="rId2"/>
              </p:ext>
            </p:extLst>
          </p:nvPr>
        </p:nvPicPr>
        <p:blipFill>
          <a:blip r:embed="rId6"/>
          <a:stretch>
            <a:fillRect/>
          </a:stretch>
        </p:blipFill>
        <p:spPr>
          <a:xfrm>
            <a:off x="4887185" y="864523"/>
            <a:ext cx="7180003" cy="5002034"/>
          </a:xfrm>
          <a:prstGeom prst="rect">
            <a:avLst/>
          </a:prstGeom>
        </p:spPr>
      </p:pic>
    </p:spTree>
    <p:custDataLst>
      <p:tags r:id="rId1"/>
    </p:custDataLst>
    <p:extLst>
      <p:ext uri="{BB962C8B-B14F-4D97-AF65-F5344CB8AC3E}">
        <p14:creationId xmlns:p14="http://schemas.microsoft.com/office/powerpoint/2010/main" val="149361191"/>
      </p:ext>
    </p:extLst>
  </p:cSld>
  <p:clrMapOvr>
    <a:masterClrMapping/>
  </p:clrMapOvr>
  <mc:AlternateContent xmlns:mc="http://schemas.openxmlformats.org/markup-compatibility/2006">
    <mc:Choice xmlns:p14="http://schemas.microsoft.com/office/powerpoint/2010/main" Requires="p14">
      <p:transition spd="slow" p14:dur="2000" advTm="48164"/>
    </mc:Choice>
    <mc:Fallback>
      <p:transition spd="slow" advTm="4816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602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extLst>
    <p:ext uri="{E180D4A7-C9FB-4DFB-919C-405C955672EB}">
      <p14:showEvtLst xmlns:p14="http://schemas.microsoft.com/office/powerpoint/2010/main">
        <p14:playEvt time="12795" objId="4"/>
        <p14:pauseEvt time="46716" objId="4"/>
        <p14:stopEvt time="48164" objId="4"/>
      </p14:showEvtLst>
    </p:ext>
  </p:extLs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962C0-404D-2ECF-5D14-09C3E76EC425}"/>
              </a:ext>
            </a:extLst>
          </p:cNvPr>
          <p:cNvSpPr>
            <a:spLocks noGrp="1"/>
          </p:cNvSpPr>
          <p:nvPr>
            <p:ph type="title"/>
          </p:nvPr>
        </p:nvSpPr>
        <p:spPr/>
        <p:txBody>
          <a:bodyPr/>
          <a:lstStyle/>
          <a:p>
            <a:r>
              <a:rPr lang="en-US"/>
              <a:t>Geospatial on Worst County Outbreaks</a:t>
            </a:r>
          </a:p>
        </p:txBody>
      </p:sp>
      <p:sp>
        <p:nvSpPr>
          <p:cNvPr id="3" name="Content Placeholder 2">
            <a:extLst>
              <a:ext uri="{FF2B5EF4-FFF2-40B4-BE49-F238E27FC236}">
                <a16:creationId xmlns:a16="http://schemas.microsoft.com/office/drawing/2014/main" id="{F820B9DF-0504-CADF-55AB-E113EB290AE8}"/>
              </a:ext>
            </a:extLst>
          </p:cNvPr>
          <p:cNvSpPr>
            <a:spLocks noGrp="1"/>
          </p:cNvSpPr>
          <p:nvPr>
            <p:ph sz="half" idx="1"/>
          </p:nvPr>
        </p:nvSpPr>
        <p:spPr>
          <a:xfrm>
            <a:off x="838200" y="1825625"/>
            <a:ext cx="2986315" cy="4315053"/>
          </a:xfrm>
        </p:spPr>
        <p:txBody>
          <a:bodyPr vert="horz" lIns="91440" tIns="45720" rIns="91440" bIns="45720" rtlCol="0" anchor="t">
            <a:normAutofit/>
          </a:bodyPr>
          <a:lstStyle/>
          <a:p>
            <a:r>
              <a:rPr lang="en-US" sz="2000"/>
              <a:t>During December 2020 through February 2021, the West Coast had a significant breakout.</a:t>
            </a:r>
          </a:p>
          <a:p>
            <a:endParaRPr lang="en-US" sz="2000"/>
          </a:p>
          <a:p>
            <a:r>
              <a:rPr lang="en-US" sz="2000"/>
              <a:t>Used binning to emphasize contrast for worst counties</a:t>
            </a:r>
          </a:p>
          <a:p>
            <a:endParaRPr lang="en-US" sz="2000"/>
          </a:p>
          <a:p>
            <a:endParaRPr lang="en-US" sz="2000"/>
          </a:p>
        </p:txBody>
      </p:sp>
      <p:pic>
        <p:nvPicPr>
          <p:cNvPr id="8" name="Content Placeholder 7" descr="A map of the united states&#10;&#10;Description automatically generated">
            <a:extLst>
              <a:ext uri="{FF2B5EF4-FFF2-40B4-BE49-F238E27FC236}">
                <a16:creationId xmlns:a16="http://schemas.microsoft.com/office/drawing/2014/main" id="{43A0CF62-11F4-FCB5-2E15-54E628EA01EF}"/>
              </a:ext>
            </a:extLst>
          </p:cNvPr>
          <p:cNvPicPr>
            <a:picLocks noGrp="1" noChangeAspect="1"/>
          </p:cNvPicPr>
          <p:nvPr>
            <p:ph sz="half" idx="2"/>
          </p:nvPr>
        </p:nvPicPr>
        <p:blipFill>
          <a:blip r:embed="rId4"/>
          <a:stretch>
            <a:fillRect/>
          </a:stretch>
        </p:blipFill>
        <p:spPr>
          <a:xfrm>
            <a:off x="4004129" y="1690658"/>
            <a:ext cx="7349671" cy="3578057"/>
          </a:xfrm>
        </p:spPr>
      </p:pic>
      <p:pic>
        <p:nvPicPr>
          <p:cNvPr id="4" name="Audio 3">
            <a:hlinkClick r:id="" action="ppaction://media"/>
            <a:extLst>
              <a:ext uri="{FF2B5EF4-FFF2-40B4-BE49-F238E27FC236}">
                <a16:creationId xmlns:a16="http://schemas.microsoft.com/office/drawing/2014/main" id="{0D1A9960-DD0B-43E0-B983-FD08E5171B0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224785686"/>
      </p:ext>
    </p:extLst>
  </p:cSld>
  <p:clrMapOvr>
    <a:masterClrMapping/>
  </p:clrMapOvr>
  <mc:AlternateContent xmlns:mc="http://schemas.openxmlformats.org/markup-compatibility/2006">
    <mc:Choice xmlns:p14="http://schemas.microsoft.com/office/powerpoint/2010/main" Requires="p14">
      <p:transition spd="slow" p14:dur="2000" advTm="55490"/>
    </mc:Choice>
    <mc:Fallback>
      <p:transition spd="slow" advTm="554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4BAD96-35EB-845E-A769-4FD202D12753}"/>
              </a:ext>
            </a:extLst>
          </p:cNvPr>
          <p:cNvSpPr>
            <a:spLocks noGrp="1"/>
          </p:cNvSpPr>
          <p:nvPr>
            <p:ph type="title"/>
          </p:nvPr>
        </p:nvSpPr>
        <p:spPr/>
        <p:txBody>
          <a:bodyPr/>
          <a:lstStyle/>
          <a:p>
            <a:r>
              <a:rPr lang="en-US"/>
              <a:t>Geospatial on Worst County Outbreaks (Cont.)</a:t>
            </a:r>
          </a:p>
        </p:txBody>
      </p:sp>
      <p:sp>
        <p:nvSpPr>
          <p:cNvPr id="3" name="Content Placeholder 2">
            <a:extLst>
              <a:ext uri="{FF2B5EF4-FFF2-40B4-BE49-F238E27FC236}">
                <a16:creationId xmlns:a16="http://schemas.microsoft.com/office/drawing/2014/main" id="{853D7999-449F-8759-C60A-234FE15298EB}"/>
              </a:ext>
            </a:extLst>
          </p:cNvPr>
          <p:cNvSpPr>
            <a:spLocks noGrp="1"/>
          </p:cNvSpPr>
          <p:nvPr>
            <p:ph sz="half" idx="1"/>
          </p:nvPr>
        </p:nvSpPr>
        <p:spPr>
          <a:xfrm>
            <a:off x="838200" y="1825625"/>
            <a:ext cx="3332252" cy="4351338"/>
          </a:xfrm>
        </p:spPr>
        <p:txBody>
          <a:bodyPr vert="horz" lIns="91440" tIns="45720" rIns="91440" bIns="45720" rtlCol="0" anchor="t">
            <a:normAutofit/>
          </a:bodyPr>
          <a:lstStyle/>
          <a:p>
            <a:r>
              <a:rPr lang="en-US" sz="1800"/>
              <a:t>Florida experienced a similar outbreak that was significantly more severe than other  counties.</a:t>
            </a:r>
          </a:p>
          <a:p>
            <a:r>
              <a:rPr lang="en-US" sz="1800"/>
              <a:t>Different aggregation timeframes led to identifying different outbreaks.</a:t>
            </a:r>
          </a:p>
        </p:txBody>
      </p:sp>
      <p:pic>
        <p:nvPicPr>
          <p:cNvPr id="5" name="Content Placeholder 4" descr="A map of the united states&#10;&#10;Description automatically generated">
            <a:extLst>
              <a:ext uri="{FF2B5EF4-FFF2-40B4-BE49-F238E27FC236}">
                <a16:creationId xmlns:a16="http://schemas.microsoft.com/office/drawing/2014/main" id="{5C07F40E-9DEC-DEE3-A628-B08C29775388}"/>
              </a:ext>
            </a:extLst>
          </p:cNvPr>
          <p:cNvPicPr>
            <a:picLocks noGrp="1" noChangeAspect="1"/>
          </p:cNvPicPr>
          <p:nvPr>
            <p:ph sz="half" idx="2"/>
          </p:nvPr>
        </p:nvPicPr>
        <p:blipFill>
          <a:blip r:embed="rId4"/>
          <a:stretch>
            <a:fillRect/>
          </a:stretch>
        </p:blipFill>
        <p:spPr>
          <a:xfrm>
            <a:off x="4288605" y="1680010"/>
            <a:ext cx="7065195" cy="3580907"/>
          </a:xfrm>
        </p:spPr>
      </p:pic>
      <p:pic>
        <p:nvPicPr>
          <p:cNvPr id="7" name="Audio 6">
            <a:hlinkClick r:id="" action="ppaction://media"/>
            <a:extLst>
              <a:ext uri="{FF2B5EF4-FFF2-40B4-BE49-F238E27FC236}">
                <a16:creationId xmlns:a16="http://schemas.microsoft.com/office/drawing/2014/main" id="{1B5AC22D-790A-45E5-AED7-CF1A4603BE0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674919927"/>
      </p:ext>
    </p:extLst>
  </p:cSld>
  <p:clrMapOvr>
    <a:masterClrMapping/>
  </p:clrMapOvr>
  <mc:AlternateContent xmlns:mc="http://schemas.openxmlformats.org/markup-compatibility/2006">
    <mc:Choice xmlns:p14="http://schemas.microsoft.com/office/powerpoint/2010/main" Requires="p14">
      <p:transition spd="slow" p14:dur="2000" advTm="56918"/>
    </mc:Choice>
    <mc:Fallback>
      <p:transition spd="slow" advTm="5691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50.4"/>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ptos" panose="020B00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228</TotalTime>
  <Words>1400</Words>
  <Application>Microsoft Office PowerPoint</Application>
  <PresentationFormat>Widescreen</PresentationFormat>
  <Paragraphs>148</Paragraphs>
  <Slides>18</Slides>
  <Notes>9</Notes>
  <HiddenSlides>0</HiddenSlides>
  <MMClips>17</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18</vt:i4>
      </vt:variant>
    </vt:vector>
  </HeadingPairs>
  <TitlesOfParts>
    <vt:vector size="27" baseType="lpstr">
      <vt:lpstr>-apple-system</vt:lpstr>
      <vt:lpstr>Aptos</vt:lpstr>
      <vt:lpstr>Aptos Display</vt:lpstr>
      <vt:lpstr>Söhne</vt:lpstr>
      <vt:lpstr>Arial</vt:lpstr>
      <vt:lpstr>Calibri</vt:lpstr>
      <vt:lpstr>Courier New</vt:lpstr>
      <vt:lpstr>Segoe UI</vt:lpstr>
      <vt:lpstr>office theme</vt:lpstr>
      <vt:lpstr>COVID-19 Comprehensive Study CSPB-4502 Data Mining Project</vt:lpstr>
      <vt:lpstr>Introduction</vt:lpstr>
      <vt:lpstr>Tools and Methodology</vt:lpstr>
      <vt:lpstr>Data Preprocessing</vt:lpstr>
      <vt:lpstr>Preliminary plots (data familiarization)</vt:lpstr>
      <vt:lpstr>Geospatial Analysis</vt:lpstr>
      <vt:lpstr>Geospatial Progressive Timelapse</vt:lpstr>
      <vt:lpstr>Geospatial on Worst County Outbreaks</vt:lpstr>
      <vt:lpstr>Geospatial on Worst County Outbreaks (Cont.)</vt:lpstr>
      <vt:lpstr>Correlation Analysis</vt:lpstr>
      <vt:lpstr>Impact of Vaccination on COVID-19 Death Rates</vt:lpstr>
      <vt:lpstr>Comparative Regression Analysis with and without Lagged Variables - Ordinary Least Squares (OLS)</vt:lpstr>
      <vt:lpstr>Initial Model without Lagged Variables</vt:lpstr>
      <vt:lpstr>Enhanced Model with Lagged Variables</vt:lpstr>
      <vt:lpstr>Comparative Analysis and Model Improvement</vt:lpstr>
      <vt:lpstr>Visual Comparison and Conclusion</vt:lpstr>
      <vt:lpstr>Impact of Weather on COVID-19 Rates</vt:lpstr>
      <vt:lpstr>Knowledge Gained and Application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byrnes</dc:creator>
  <cp:lastModifiedBy>Ji Yoon Coakley</cp:lastModifiedBy>
  <cp:revision>11</cp:revision>
  <dcterms:created xsi:type="dcterms:W3CDTF">2024-04-23T22:49:53Z</dcterms:created>
  <dcterms:modified xsi:type="dcterms:W3CDTF">2024-05-02T22:45:35Z</dcterms:modified>
</cp:coreProperties>
</file>